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2"/>
  </p:notesMasterIdLst>
  <p:handoutMasterIdLst>
    <p:handoutMasterId r:id="rId73"/>
  </p:handoutMasterIdLst>
  <p:sldIdLst>
    <p:sldId id="256" r:id="rId2"/>
    <p:sldId id="332" r:id="rId3"/>
    <p:sldId id="333" r:id="rId4"/>
    <p:sldId id="334" r:id="rId5"/>
    <p:sldId id="335" r:id="rId6"/>
    <p:sldId id="336" r:id="rId7"/>
    <p:sldId id="370" r:id="rId8"/>
    <p:sldId id="337" r:id="rId9"/>
    <p:sldId id="338" r:id="rId10"/>
    <p:sldId id="339" r:id="rId11"/>
    <p:sldId id="329" r:id="rId12"/>
    <p:sldId id="274" r:id="rId13"/>
    <p:sldId id="276" r:id="rId14"/>
    <p:sldId id="277" r:id="rId15"/>
    <p:sldId id="278" r:id="rId16"/>
    <p:sldId id="285" r:id="rId17"/>
    <p:sldId id="340" r:id="rId18"/>
    <p:sldId id="341" r:id="rId19"/>
    <p:sldId id="287" r:id="rId20"/>
    <p:sldId id="288" r:id="rId21"/>
    <p:sldId id="290"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10" r:id="rId47"/>
    <p:sldId id="311" r:id="rId48"/>
    <p:sldId id="312" r:id="rId49"/>
    <p:sldId id="313" r:id="rId50"/>
    <p:sldId id="330" r:id="rId51"/>
    <p:sldId id="314" r:id="rId52"/>
    <p:sldId id="331" r:id="rId53"/>
    <p:sldId id="315" r:id="rId54"/>
    <p:sldId id="316" r:id="rId55"/>
    <p:sldId id="317" r:id="rId56"/>
    <p:sldId id="321" r:id="rId57"/>
    <p:sldId id="257" r:id="rId58"/>
    <p:sldId id="272" r:id="rId59"/>
    <p:sldId id="273" r:id="rId60"/>
    <p:sldId id="258" r:id="rId61"/>
    <p:sldId id="324" r:id="rId62"/>
    <p:sldId id="325" r:id="rId63"/>
    <p:sldId id="326" r:id="rId64"/>
    <p:sldId id="259" r:id="rId65"/>
    <p:sldId id="327" r:id="rId66"/>
    <p:sldId id="328" r:id="rId67"/>
    <p:sldId id="366" r:id="rId68"/>
    <p:sldId id="367" r:id="rId69"/>
    <p:sldId id="368" r:id="rId70"/>
    <p:sldId id="369"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90871" autoAdjust="0"/>
  </p:normalViewPr>
  <p:slideViewPr>
    <p:cSldViewPr>
      <p:cViewPr>
        <p:scale>
          <a:sx n="100" d="100"/>
          <a:sy n="100" d="100"/>
        </p:scale>
        <p:origin x="-7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604"/>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37</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www.wildml.com/2018/02/introduction-to-learning-to-trade-with-reinforcement-learning" TargetMode="External"/><Relationship Id="rId2" Type="http://schemas.openxmlformats.org/officeDocument/2006/relationships/hyperlink" Target="https://arxiv.org/abs/1709.03803"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PacktPublishing/Hands-On-Machine-Learning-for-Algorithmic-Trading/blob/master/Chapter21/04_q_learning_for_trading.ipynb"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hyperlink" Target="https://cs.stanford.edu/people/karpathy/convnetjs/demo/rldemo.html"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cWBEiCxK5g0"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1912.10944.pdf"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RL-Breakout.ipynb"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160094"/>
            <a:ext cx="7200800" cy="1077218"/>
          </a:xfrm>
          <a:prstGeom prst="rect">
            <a:avLst/>
          </a:prstGeom>
          <a:noFill/>
        </p:spPr>
        <p:txBody>
          <a:bodyPr wrap="square" rtlCol="0">
            <a:spAutoFit/>
          </a:bodyPr>
          <a:lstStyle/>
          <a:p>
            <a:pPr lvl="0"/>
            <a:r>
              <a:rPr lang="en-US" sz="1600" dirty="0" smtClean="0">
                <a:solidFill>
                  <a:srgbClr val="00B050"/>
                </a:solidFill>
              </a:rPr>
              <a:t>AI </a:t>
            </a:r>
            <a:r>
              <a:rPr lang="en-US" sz="1600" dirty="0">
                <a:solidFill>
                  <a:srgbClr val="00B050"/>
                </a:solidFill>
              </a:rPr>
              <a:t>Traders -&gt; Repeatedly Doing </a:t>
            </a:r>
            <a:r>
              <a:rPr lang="en-US" sz="1600" dirty="0" err="1">
                <a:solidFill>
                  <a:srgbClr val="00B050"/>
                </a:solidFill>
              </a:rPr>
              <a:t>Backtest</a:t>
            </a:r>
            <a:r>
              <a:rPr lang="en-US" sz="1600" dirty="0">
                <a:solidFill>
                  <a:srgbClr val="00B050"/>
                </a:solidFill>
              </a:rPr>
              <a:t> -&gt; Find the Optimal </a:t>
            </a:r>
            <a:r>
              <a:rPr lang="en-US" sz="1600" dirty="0" smtClean="0">
                <a:solidFill>
                  <a:srgbClr val="00B050"/>
                </a:solidFill>
              </a:rPr>
              <a:t>Strategies</a:t>
            </a:r>
            <a:endParaRPr lang="en-US" sz="1600" dirty="0">
              <a:solidFill>
                <a:srgbClr val="00B050"/>
              </a:solidFill>
            </a:endParaRPr>
          </a:p>
          <a:p>
            <a:endParaRPr lang="en-US" sz="1600" dirty="0" smtClean="0">
              <a:solidFill>
                <a:srgbClr val="00B050"/>
              </a:solidFill>
            </a:endParaRPr>
          </a:p>
          <a:p>
            <a:r>
              <a:rPr lang="en-US" sz="1600" dirty="0" smtClean="0">
                <a:solidFill>
                  <a:srgbClr val="FF0000"/>
                </a:solidFill>
              </a:rPr>
              <a:t>It is a very black box approach and may not be welcomed by compliance and regulators</a:t>
            </a:r>
            <a:endParaRPr lang="en-US" sz="1600" dirty="0">
              <a:solidFill>
                <a:srgbClr val="FF0000"/>
              </a:solidFill>
            </a:endParaRPr>
          </a:p>
        </p:txBody>
      </p:sp>
      <p:sp>
        <p:nvSpPr>
          <p:cNvPr id="4" name="Smiley Face 3"/>
          <p:cNvSpPr/>
          <p:nvPr/>
        </p:nvSpPr>
        <p:spPr bwMode="auto">
          <a:xfrm>
            <a:off x="658416" y="5142761"/>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Lightning Bolt 5"/>
          <p:cNvSpPr/>
          <p:nvPr/>
        </p:nvSpPr>
        <p:spPr bwMode="auto">
          <a:xfrm flipH="1">
            <a:off x="658416" y="5780112"/>
            <a:ext cx="457200" cy="45720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Tree>
    <p:extLst>
      <p:ext uri="{BB962C8B-B14F-4D97-AF65-F5344CB8AC3E}">
        <p14:creationId xmlns:p14="http://schemas.microsoft.com/office/powerpoint/2010/main" val="1145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1047182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
        <p:nvSpPr>
          <p:cNvPr id="4" name="Left Arrow 3"/>
          <p:cNvSpPr/>
          <p:nvPr/>
        </p:nvSpPr>
        <p:spPr bwMode="auto">
          <a:xfrm>
            <a:off x="7452320" y="5368448"/>
            <a:ext cx="1128852" cy="698763"/>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solidFill>
                  <a:srgbClr val="000000"/>
                </a:solidFill>
              </a:rPr>
              <a:t>Target</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096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2525600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Tree>
    <p:extLst>
      <p:ext uri="{BB962C8B-B14F-4D97-AF65-F5344CB8AC3E}">
        <p14:creationId xmlns:p14="http://schemas.microsoft.com/office/powerpoint/2010/main" val="1156857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1953691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sz="3600" dirty="0"/>
              <a:t>Trading Strategies – Supervised Learning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a:t>
            </a:r>
            <a:r>
              <a:rPr lang="en-US" sz="1800" b="1" dirty="0" smtClean="0"/>
              <a:t>trading:</a:t>
            </a:r>
            <a:endParaRPr lang="en-US" sz="1800" b="1" dirty="0"/>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Supervised learning learns a relationship (e.g. order book features to price movement) but 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a:t>
            </a:r>
            <a:r>
              <a:rPr lang="en-US" sz="1600" dirty="0" smtClean="0"/>
              <a:t>on</a:t>
            </a:r>
          </a:p>
          <a:p>
            <a:pPr marL="28575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a:solidFill>
                  <a:srgbClr val="0070C0"/>
                </a:solidFill>
              </a:rPr>
              <a:t>No liquidity </a:t>
            </a:r>
            <a:r>
              <a:rPr lang="en-US" sz="1600" dirty="0"/>
              <a:t>in the best order book levels, network latencies, and fees, none of which the supervised model could take into account.</a:t>
            </a:r>
          </a:p>
          <a:p>
            <a:pPr marL="285750" indent="-285750">
              <a:buFont typeface="Arial" panose="020B0604020202020204" pitchFamily="34" charset="0"/>
              <a:buChar char="•"/>
            </a:pPr>
            <a:endParaRPr lang="en-US" sz="1600" dirty="0"/>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4265253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fontAlgn="auto">
              <a:spcBef>
                <a:spcPts val="0"/>
              </a:spcBef>
              <a:spcAft>
                <a:spcPts val="0"/>
              </a:spcAft>
            </a:pPr>
            <a:r>
              <a:rPr lang="en-US" sz="1800" b="1" dirty="0" smtClean="0">
                <a:solidFill>
                  <a:srgbClr val="292934"/>
                </a:solidFill>
                <a:cs typeface="+mn-cs"/>
              </a:rPr>
              <a:t>Benefits of Reinforcement Learning </a:t>
            </a:r>
            <a:r>
              <a:rPr lang="en-US" sz="1800" b="1" dirty="0">
                <a:solidFill>
                  <a:srgbClr val="292934"/>
                </a:solidFill>
                <a:cs typeface="+mn-cs"/>
              </a:rPr>
              <a:t>on </a:t>
            </a:r>
            <a:r>
              <a:rPr lang="en-US" sz="1800" b="1" dirty="0" smtClean="0">
                <a:solidFill>
                  <a:srgbClr val="292934"/>
                </a:solidFill>
                <a:cs typeface="+mn-cs"/>
              </a:rPr>
              <a:t>trading:</a:t>
            </a:r>
            <a:endParaRPr lang="en-US" sz="1800" b="1" dirty="0">
              <a:solidFill>
                <a:srgbClr val="292934"/>
              </a:solidFill>
              <a:cs typeface="+mn-cs"/>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a:t>
            </a:r>
            <a:r>
              <a:rPr lang="en-US" sz="1600" b="1" dirty="0" smtClean="0">
                <a:solidFill>
                  <a:srgbClr val="0070C0"/>
                </a:solidFill>
              </a:rPr>
              <a:t>policy (strategy)</a:t>
            </a:r>
            <a:r>
              <a:rPr lang="en-US" sz="1600" dirty="0" smtClean="0"/>
              <a:t>.</a:t>
            </a:r>
            <a:endParaRPr lang="en-US" sz="1600" dirty="0"/>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a:t>
            </a:r>
            <a:r>
              <a:rPr lang="en-US" sz="1600" b="1" dirty="0" smtClean="0">
                <a:solidFill>
                  <a:srgbClr val="0070C0"/>
                </a:solidFill>
              </a:rPr>
              <a:t>Environments </a:t>
            </a:r>
            <a:r>
              <a:rPr lang="en-US" sz="1600" dirty="0"/>
              <a:t>and able to </a:t>
            </a:r>
            <a:r>
              <a:rPr lang="en-US" sz="1600" b="1" dirty="0">
                <a:solidFill>
                  <a:srgbClr val="0070C0"/>
                </a:solidFill>
              </a:rPr>
              <a:t>model other </a:t>
            </a:r>
            <a:r>
              <a:rPr lang="en-US" sz="1600" b="1" dirty="0" smtClean="0">
                <a:solidFill>
                  <a:srgbClr val="0070C0"/>
                </a:solidFill>
              </a:rPr>
              <a:t>agents </a:t>
            </a:r>
            <a:r>
              <a:rPr lang="en-US" sz="1600" dirty="0"/>
              <a:t>(market participants)</a:t>
            </a:r>
          </a:p>
          <a:p>
            <a:pPr marL="285750" lvl="0" indent="-285750">
              <a:buFont typeface="Arial" panose="020B0604020202020204" pitchFamily="34" charset="0"/>
              <a:buChar char="•"/>
            </a:pPr>
            <a:endParaRPr lang="en-US" sz="1600" b="1" dirty="0">
              <a:solidFill>
                <a:srgbClr val="0070C0"/>
              </a:solidFill>
            </a:endParaRPr>
          </a:p>
          <a:p>
            <a:pPr marL="285750" lvl="0" indent="-285750">
              <a:buFont typeface="Arial" panose="020B0604020202020204" pitchFamily="34" charset="0"/>
              <a:buChar char="•"/>
            </a:pPr>
            <a:r>
              <a:rPr lang="en-US" sz="1600" dirty="0" smtClean="0"/>
              <a:t>Automatically </a:t>
            </a:r>
            <a:r>
              <a:rPr lang="en-US" sz="1600" dirty="0"/>
              <a:t>determine </a:t>
            </a:r>
            <a:r>
              <a:rPr lang="en-US" sz="1600" b="1" dirty="0">
                <a:solidFill>
                  <a:srgbClr val="0070C0"/>
                </a:solidFill>
              </a:rPr>
              <a:t>what </a:t>
            </a:r>
            <a:r>
              <a:rPr lang="en-US" sz="1600" b="1" dirty="0" smtClean="0">
                <a:solidFill>
                  <a:srgbClr val="0070C0"/>
                </a:solidFill>
              </a:rPr>
              <a:t>actions to do </a:t>
            </a:r>
            <a:r>
              <a:rPr lang="en-US" sz="1600" dirty="0"/>
              <a:t>and</a:t>
            </a:r>
            <a:r>
              <a:rPr lang="en-US" sz="1600" b="1" dirty="0" smtClean="0">
                <a:solidFill>
                  <a:srgbClr val="0070C0"/>
                </a:solidFill>
              </a:rPr>
              <a:t> what position </a:t>
            </a:r>
            <a:r>
              <a:rPr lang="en-US" sz="1600" b="1" dirty="0">
                <a:solidFill>
                  <a:srgbClr val="0070C0"/>
                </a:solidFill>
              </a:rPr>
              <a:t>to hold at each trading time</a:t>
            </a:r>
            <a:endParaRPr lang="en-US" sz="1600" b="1" dirty="0" smtClean="0">
              <a:solidFill>
                <a:srgbClr val="0070C0"/>
              </a:solidFill>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0" lvl="0" indent="0"/>
            <a:r>
              <a:rPr lang="en-US" sz="1600" b="1" dirty="0" smtClean="0"/>
              <a:t>Reference </a:t>
            </a:r>
            <a:endParaRPr lang="en-US" sz="1600" b="1" dirty="0"/>
          </a:p>
          <a:p>
            <a:pPr marL="285750" indent="-285750">
              <a:buFont typeface="Arial" panose="020B0604020202020204" pitchFamily="34" charset="0"/>
              <a:buChar char="•"/>
            </a:pPr>
            <a:r>
              <a:rPr lang="en-US" sz="1600" dirty="0" smtClean="0">
                <a:hlinkClick r:id="rId2"/>
              </a:rPr>
              <a:t>From </a:t>
            </a:r>
            <a:r>
              <a:rPr lang="en-US" sz="1600" dirty="0">
                <a:hlinkClick r:id="rId2"/>
              </a:rPr>
              <a:t>Candlestick Charts to Investment Decisions</a:t>
            </a:r>
            <a:endParaRPr lang="en-US" sz="1600" dirty="0"/>
          </a:p>
          <a:p>
            <a:pPr marL="285750" indent="-285750">
              <a:buFont typeface="Arial" panose="020B0604020202020204" pitchFamily="34" charset="0"/>
              <a:buChar char="•"/>
            </a:pPr>
            <a:r>
              <a:rPr lang="en-US" sz="1600" dirty="0">
                <a:hlinkClick r:id="rId3"/>
              </a:rPr>
              <a:t>Reinforcement Learning on Trading</a:t>
            </a:r>
            <a:endParaRPr lang="en-US" sz="1600" dirty="0"/>
          </a:p>
          <a:p>
            <a:pPr marL="0" lvl="0" indent="0"/>
            <a:endParaRPr lang="en-US" sz="1600" dirty="0" smtClean="0"/>
          </a:p>
          <a:p>
            <a:pPr marL="0" lvl="0" indent="0"/>
            <a:endParaRPr lang="en-US" sz="1600" dirty="0"/>
          </a:p>
        </p:txBody>
      </p:sp>
    </p:spTree>
    <p:extLst>
      <p:ext uri="{BB962C8B-B14F-4D97-AF65-F5344CB8AC3E}">
        <p14:creationId xmlns:p14="http://schemas.microsoft.com/office/powerpoint/2010/main" val="592298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marL="0" indent="0"/>
            <a:endParaRPr lang="en-US" sz="1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3236256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smtClean="0"/>
              <a:t>AlphaGo</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06552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09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Tree>
    <p:extLst>
      <p:ext uri="{BB962C8B-B14F-4D97-AF65-F5344CB8AC3E}">
        <p14:creationId xmlns:p14="http://schemas.microsoft.com/office/powerpoint/2010/main" val="3852786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a:t>
            </a:r>
            <a:r>
              <a:rPr lang="en-US" sz="1800" dirty="0" smtClean="0"/>
              <a:t>CNN (Convolutional Neural Network) and </a:t>
            </a:r>
            <a:r>
              <a:rPr lang="en-US" sz="1800" dirty="0" smtClean="0">
                <a:hlinkClick r:id="rId2"/>
              </a:rPr>
              <a:t>Deep-Q trading</a:t>
            </a:r>
            <a:r>
              <a:rPr lang="en-US" sz="1800" dirty="0" smtClean="0"/>
              <a:t> (Reinforcement Learning)</a:t>
            </a:r>
            <a:endParaRPr lang="en-US" sz="1800" dirty="0"/>
          </a:p>
          <a:p>
            <a:pPr lvl="0"/>
            <a:endParaRPr lang="en-US" sz="1800" b="1" dirty="0" smtClean="0"/>
          </a:p>
        </p:txBody>
      </p:sp>
      <p:grpSp>
        <p:nvGrpSpPr>
          <p:cNvPr id="15" name="Group 14"/>
          <p:cNvGrpSpPr/>
          <p:nvPr/>
        </p:nvGrpSpPr>
        <p:grpSpPr>
          <a:xfrm>
            <a:off x="449542" y="2708920"/>
            <a:ext cx="6714746" cy="749027"/>
            <a:chOff x="107504" y="3184240"/>
            <a:chExt cx="6714746" cy="749027"/>
          </a:xfrm>
        </p:grpSpPr>
        <p:sp>
          <p:nvSpPr>
            <p:cNvPr id="2" name="Rectangle 1"/>
            <p:cNvSpPr/>
            <p:nvPr/>
          </p:nvSpPr>
          <p:spPr bwMode="auto">
            <a:xfrm>
              <a:off x="19977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5981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800" dirty="0"/>
                <a:t>Deep-Q trading</a:t>
              </a:r>
              <a:endParaRPr lang="en-US" sz="18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797914" y="3213187"/>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CNN</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107504" y="3213187"/>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11" idx="6"/>
              <a:endCxn id="2" idx="1"/>
            </p:cNvCxnSpPr>
            <p:nvPr/>
          </p:nvCxnSpPr>
          <p:spPr bwMode="auto">
            <a:xfrm>
              <a:off x="1763688" y="3537223"/>
              <a:ext cx="234026" cy="705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3210837" y="3400264"/>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5022050" y="3400264"/>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789040"/>
            <a:ext cx="51435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634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Chart Generator</a:t>
            </a:r>
            <a:r>
              <a:rPr lang="en-US" sz="1800" dirty="0"/>
              <a:t>: read from </a:t>
            </a:r>
            <a:r>
              <a:rPr lang="en-US" sz="1800" b="1" dirty="0">
                <a:solidFill>
                  <a:srgbClr val="0070C0"/>
                </a:solidFill>
              </a:rPr>
              <a:t>raw financial data / feature set </a:t>
            </a:r>
            <a:r>
              <a:rPr lang="en-US" sz="1800" dirty="0"/>
              <a:t>to generate trading charts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66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dirty="0" smtClean="0"/>
              <a:t>Build different </a:t>
            </a:r>
            <a:r>
              <a:rPr lang="en-US" sz="1800" dirty="0"/>
              <a:t>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a:t>
            </a:r>
            <a:r>
              <a:rPr lang="en-US" sz="1800" b="1" dirty="0">
                <a:solidFill>
                  <a:srgbClr val="0070C0"/>
                </a:solidFill>
              </a:rPr>
              <a:t> convert the data into corresponding technical graphs </a:t>
            </a:r>
            <a:r>
              <a:rPr lang="en-US" sz="1800" dirty="0"/>
              <a:t>such as Candle </a:t>
            </a:r>
            <a:r>
              <a:rPr lang="en-US" sz="1800" dirty="0" smtClean="0"/>
              <a:t>Sticks, MACD</a:t>
            </a:r>
            <a:r>
              <a:rPr lang="en-US" sz="1800" dirty="0"/>
              <a:t>, </a:t>
            </a:r>
            <a:r>
              <a:rPr lang="en-US" sz="1800" dirty="0" smtClean="0"/>
              <a:t>RSI. </a:t>
            </a:r>
          </a:p>
          <a:p>
            <a:pPr lvl="0">
              <a:buFont typeface="Arial" panose="020B0604020202020204" pitchFamily="34" charset="0"/>
              <a:buChar char="•"/>
            </a:pPr>
            <a:endParaRPr lang="en-US" sz="1800" b="1" dirty="0" smtClean="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140968"/>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3" y="306896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54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in Trading &amp; Investment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000667"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5573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Data Cost</a:t>
            </a:r>
            <a:endParaRPr lang="en-US" dirty="0"/>
          </a:p>
        </p:txBody>
      </p:sp>
      <p:sp>
        <p:nvSpPr>
          <p:cNvPr id="7" name="Content Placeholder 1"/>
          <p:cNvSpPr txBox="1">
            <a:spLocks/>
          </p:cNvSpPr>
          <p:nvPr/>
        </p:nvSpPr>
        <p:spPr>
          <a:xfrm>
            <a:off x="179512" y="1772816"/>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Market </a:t>
            </a:r>
            <a:r>
              <a:rPr lang="en-US" sz="1800" b="1" dirty="0"/>
              <a:t>data </a:t>
            </a:r>
            <a:r>
              <a:rPr lang="en-US" sz="1800" b="1" dirty="0" smtClean="0"/>
              <a:t>cost</a:t>
            </a:r>
            <a:r>
              <a:rPr lang="en-US" sz="1800" dirty="0" smtClean="0"/>
              <a:t>: used for model training and back testing. It is expensive to buy </a:t>
            </a:r>
            <a:r>
              <a:rPr lang="en-US" sz="1800" b="1" dirty="0" smtClean="0">
                <a:solidFill>
                  <a:srgbClr val="0070C0"/>
                </a:solidFill>
              </a:rPr>
              <a:t>historical tick data</a:t>
            </a:r>
            <a:r>
              <a:rPr lang="en-US" sz="1800" dirty="0" smtClean="0"/>
              <a:t>. For example</a:t>
            </a:r>
            <a:r>
              <a:rPr lang="en-US" sz="1800" dirty="0"/>
              <a:t>, HK stocks </a:t>
            </a:r>
            <a:r>
              <a:rPr lang="en-US" sz="1800" dirty="0" smtClean="0"/>
              <a:t>tick data is </a:t>
            </a:r>
            <a:r>
              <a:rPr lang="en-US" sz="1800" b="1" dirty="0" smtClean="0">
                <a:solidFill>
                  <a:srgbClr val="0070C0"/>
                </a:solidFill>
              </a:rPr>
              <a:t>HK$5,000/month</a:t>
            </a:r>
            <a:r>
              <a:rPr lang="en-US" sz="1800" dirty="0" smtClean="0"/>
              <a:t> from HKEx. As a small startup, we </a:t>
            </a:r>
            <a:r>
              <a:rPr lang="en-US" sz="1800" b="1" dirty="0" smtClean="0">
                <a:solidFill>
                  <a:srgbClr val="0070C0"/>
                </a:solidFill>
              </a:rPr>
              <a:t>only buy 6 months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Data Hungry</a:t>
            </a:r>
            <a:r>
              <a:rPr lang="en-US" sz="1800" dirty="0" smtClean="0"/>
              <a:t>: Machine Learning models (especially Deep learning) requires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News, Sentiment and </a:t>
            </a:r>
            <a:r>
              <a:rPr lang="en-US" sz="1800" b="1" dirty="0" smtClean="0"/>
              <a:t>Alternative Date </a:t>
            </a:r>
            <a:r>
              <a:rPr lang="en-US" sz="1800" dirty="0" smtClean="0"/>
              <a:t>(Satellite Image, Credit Card transaction etc.) are </a:t>
            </a:r>
            <a:r>
              <a:rPr lang="en-US" sz="1800" dirty="0"/>
              <a:t>too expensive and we </a:t>
            </a:r>
            <a:r>
              <a:rPr lang="en-US" sz="1800" b="1" dirty="0" smtClean="0">
                <a:solidFill>
                  <a:srgbClr val="0070C0"/>
                </a:solidFill>
              </a:rPr>
              <a:t>cannot afford at all</a:t>
            </a:r>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49" r="11275"/>
          <a:stretch/>
        </p:blipFill>
        <p:spPr bwMode="auto">
          <a:xfrm>
            <a:off x="5061942" y="2420888"/>
            <a:ext cx="3648076" cy="298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29144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a:t>
            </a:r>
            <a:r>
              <a:rPr lang="en-US" dirty="0"/>
              <a:t>– </a:t>
            </a:r>
            <a:r>
              <a:rPr lang="en-US" dirty="0" smtClean="0"/>
              <a:t>Transaction Cost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Day </a:t>
            </a:r>
            <a:r>
              <a:rPr lang="en-US" sz="1800" dirty="0"/>
              <a:t>trading has </a:t>
            </a:r>
            <a:r>
              <a:rPr lang="en-US" sz="1800" b="1" dirty="0">
                <a:solidFill>
                  <a:srgbClr val="0070C0"/>
                </a:solidFill>
              </a:rPr>
              <a:t>high number of transactions </a:t>
            </a:r>
            <a:r>
              <a:rPr lang="en-US" sz="1800" dirty="0"/>
              <a:t>that amount to large commission fees that eats up the profile. </a:t>
            </a:r>
            <a:r>
              <a:rPr lang="en-US" sz="1800" dirty="0" smtClean="0"/>
              <a:t>To </a:t>
            </a:r>
            <a:r>
              <a:rPr lang="en-US" sz="1800" dirty="0"/>
              <a:t>realize the profile, it involves buy/sell and hence needs to </a:t>
            </a:r>
            <a:r>
              <a:rPr lang="en-US" sz="1800" b="1" dirty="0" smtClean="0">
                <a:solidFill>
                  <a:srgbClr val="0070C0"/>
                </a:solidFill>
              </a:rPr>
              <a:t>count </a:t>
            </a:r>
            <a:r>
              <a:rPr lang="en-US" sz="1800" b="1" dirty="0">
                <a:solidFill>
                  <a:srgbClr val="0070C0"/>
                </a:solidFill>
              </a:rPr>
              <a:t>the </a:t>
            </a:r>
            <a:r>
              <a:rPr lang="en-US" sz="1800" b="1" dirty="0" smtClean="0">
                <a:solidFill>
                  <a:srgbClr val="0070C0"/>
                </a:solidFill>
              </a:rPr>
              <a:t>costs </a:t>
            </a:r>
            <a:r>
              <a:rPr lang="en-US" sz="1800" b="1" dirty="0">
                <a:solidFill>
                  <a:srgbClr val="0070C0"/>
                </a:solidFill>
              </a:rPr>
              <a:t>twice</a:t>
            </a:r>
            <a:r>
              <a:rPr lang="en-US" sz="1800" dirty="0"/>
              <a:t>. </a:t>
            </a:r>
          </a:p>
          <a:p>
            <a:pPr marL="0" indent="0"/>
            <a:endParaRPr lang="en-US" sz="1800" dirty="0"/>
          </a:p>
          <a:p>
            <a:pPr>
              <a:buFont typeface="Arial" panose="020B0604020202020204" pitchFamily="34" charset="0"/>
              <a:buChar char="•"/>
            </a:pPr>
            <a:r>
              <a:rPr lang="en-US" sz="1800" b="1" dirty="0" smtClean="0"/>
              <a:t>Explicit </a:t>
            </a:r>
            <a:r>
              <a:rPr lang="en-US" sz="1800" b="1" dirty="0"/>
              <a:t>cost</a:t>
            </a:r>
            <a:r>
              <a:rPr lang="en-US" sz="1800" dirty="0" smtClean="0"/>
              <a:t>: Trading fees and commissions</a:t>
            </a:r>
            <a:r>
              <a:rPr lang="en-US" sz="1800" dirty="0"/>
              <a:t> </a:t>
            </a:r>
            <a:r>
              <a:rPr lang="en-US" sz="1800" dirty="0" smtClean="0"/>
              <a:t>in </a:t>
            </a:r>
            <a:r>
              <a:rPr lang="en-US" sz="1600" dirty="0" smtClean="0">
                <a:solidFill>
                  <a:srgbClr val="00072E"/>
                </a:solidFill>
                <a:hlinkClick r:id="rId2"/>
              </a:rPr>
              <a:t>HK Stock Transaction Costs</a:t>
            </a:r>
            <a:endParaRPr lang="en-US" sz="1600" dirty="0" smtClean="0">
              <a:solidFill>
                <a:srgbClr val="00072E"/>
              </a:solidFill>
            </a:endParaRPr>
          </a:p>
          <a:p>
            <a:pPr marL="800100" lvl="1" indent="-342900">
              <a:buFont typeface="+mj-lt"/>
              <a:buAutoNum type="arabicPeriod"/>
            </a:pPr>
            <a:r>
              <a:rPr lang="en-US" sz="1600" dirty="0" smtClean="0"/>
              <a:t>Brokerage Fee: 0.25% or min. HK$100 (negotiable and could be free) </a:t>
            </a:r>
          </a:p>
          <a:p>
            <a:pPr marL="800100" lvl="1" indent="-342900">
              <a:buFont typeface="+mj-lt"/>
              <a:buAutoNum type="arabicPeriod"/>
            </a:pPr>
            <a:r>
              <a:rPr lang="en-US" sz="1600" dirty="0" smtClean="0"/>
              <a:t>Transaction Levy: 0.0027% of transaction amount </a:t>
            </a:r>
          </a:p>
          <a:p>
            <a:pPr marL="800100" lvl="1" indent="-342900">
              <a:buFont typeface="+mj-lt"/>
              <a:buAutoNum type="arabicPeriod"/>
            </a:pPr>
            <a:r>
              <a:rPr lang="en-US" sz="1600" dirty="0" smtClean="0"/>
              <a:t>Trading Fee: 0.005% of the transaction amount </a:t>
            </a:r>
          </a:p>
          <a:p>
            <a:pPr marL="800100" lvl="1" indent="-342900">
              <a:buFont typeface="+mj-lt"/>
              <a:buAutoNum type="arabicPeriod"/>
            </a:pPr>
            <a:r>
              <a:rPr lang="en-US" sz="1600" b="1" dirty="0" smtClean="0">
                <a:solidFill>
                  <a:srgbClr val="0070C0"/>
                </a:solidFill>
              </a:rPr>
              <a:t>Stamp duty (collected for HKSAR Government): 0.1% of transaction</a:t>
            </a:r>
          </a:p>
          <a:p>
            <a:pPr marL="457200" lvl="1" indent="0">
              <a:buNone/>
            </a:pPr>
            <a:r>
              <a:rPr lang="en-US" sz="1600" dirty="0"/>
              <a:t>(</a:t>
            </a:r>
            <a:r>
              <a:rPr lang="en-US" sz="1600" dirty="0" smtClean="0"/>
              <a:t>HK Index Future </a:t>
            </a:r>
            <a:r>
              <a:rPr lang="en-US" sz="1600" b="1" dirty="0" smtClean="0">
                <a:solidFill>
                  <a:srgbClr val="0070C0"/>
                </a:solidFill>
              </a:rPr>
              <a:t>HK$15 per mini-contract </a:t>
            </a:r>
            <a:r>
              <a:rPr lang="en-US" sz="1600" dirty="0" smtClean="0"/>
              <a:t>offered by Interactive Broker)</a:t>
            </a:r>
          </a:p>
          <a:p>
            <a:pPr marL="0" indent="0"/>
            <a:endParaRPr lang="en-US" sz="1600" b="1" dirty="0">
              <a:solidFill>
                <a:srgbClr val="0070C0"/>
              </a:solidFill>
            </a:endParaRPr>
          </a:p>
          <a:p>
            <a:pPr marL="285750" indent="-285750">
              <a:buFont typeface="Arial" panose="020B0604020202020204" pitchFamily="34" charset="0"/>
              <a:buChar char="•"/>
            </a:pPr>
            <a:r>
              <a:rPr lang="en-US" sz="1800" b="1" dirty="0"/>
              <a:t>Implicit cost</a:t>
            </a:r>
            <a:r>
              <a:rPr lang="en-US" sz="1800" b="1" dirty="0" smtClean="0">
                <a:solidFill>
                  <a:srgbClr val="0070C0"/>
                </a:solidFill>
              </a:rPr>
              <a:t>: Bid/Ask spread cost</a:t>
            </a:r>
            <a:r>
              <a:rPr lang="en-US" sz="1800" dirty="0" smtClean="0"/>
              <a:t>. Buy at offer (higher) and Sell at bid (lower)</a:t>
            </a:r>
            <a:endParaRPr lang="en-US" sz="1600" dirty="0"/>
          </a:p>
        </p:txBody>
      </p:sp>
    </p:spTree>
    <p:extLst>
      <p:ext uri="{BB962C8B-B14F-4D97-AF65-F5344CB8AC3E}">
        <p14:creationId xmlns:p14="http://schemas.microsoft.com/office/powerpoint/2010/main" val="18052103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a:t>
            </a:r>
            <a:r>
              <a:rPr lang="en-US" dirty="0"/>
              <a:t>– Infrastructure Cost</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Arbitrage strategy (e.g. warrant </a:t>
            </a:r>
            <a:r>
              <a:rPr lang="en-US" sz="1800" dirty="0" err="1" smtClean="0"/>
              <a:t>mis</a:t>
            </a:r>
            <a:r>
              <a:rPr lang="en-US" sz="1800" dirty="0" smtClean="0"/>
              <a:t>-pricing) requires </a:t>
            </a:r>
            <a:r>
              <a:rPr lang="en-US" sz="1800" b="1" dirty="0" smtClean="0">
                <a:solidFill>
                  <a:srgbClr val="0070C0"/>
                </a:solidFill>
              </a:rPr>
              <a:t>ultra-low </a:t>
            </a:r>
            <a:r>
              <a:rPr lang="en-US" sz="1800" b="1" dirty="0">
                <a:solidFill>
                  <a:srgbClr val="0070C0"/>
                </a:solidFill>
              </a:rPr>
              <a:t>latency</a:t>
            </a:r>
            <a:r>
              <a:rPr lang="en-US" sz="1800" dirty="0"/>
              <a:t> </a:t>
            </a:r>
            <a:r>
              <a:rPr lang="en-US" sz="1800" dirty="0" smtClean="0"/>
              <a:t>trading infrastructure</a:t>
            </a:r>
          </a:p>
          <a:p>
            <a:endParaRPr lang="en-US" sz="1800" dirty="0"/>
          </a:p>
          <a:p>
            <a:pPr>
              <a:buFont typeface="Arial" panose="020B0604020202020204" pitchFamily="34" charset="0"/>
              <a:buChar char="•"/>
            </a:pPr>
            <a:r>
              <a:rPr lang="en-US" sz="1800" b="1" dirty="0" smtClean="0"/>
              <a:t>Real-time market data</a:t>
            </a:r>
            <a:r>
              <a:rPr lang="en-US" sz="1800" dirty="0" smtClean="0"/>
              <a:t>: a </a:t>
            </a:r>
            <a:r>
              <a:rPr lang="en-US" sz="1800" dirty="0" err="1"/>
              <a:t>colo</a:t>
            </a:r>
            <a:r>
              <a:rPr lang="en-US" sz="1800" dirty="0"/>
              <a:t> exchange market data feed caused </a:t>
            </a:r>
            <a:r>
              <a:rPr lang="en-US" sz="1800" b="1" dirty="0">
                <a:solidFill>
                  <a:srgbClr val="0070C0"/>
                </a:solidFill>
              </a:rPr>
              <a:t>~</a:t>
            </a:r>
            <a:r>
              <a:rPr lang="en-US" sz="1800" b="1" dirty="0" smtClean="0">
                <a:solidFill>
                  <a:srgbClr val="0070C0"/>
                </a:solidFill>
              </a:rPr>
              <a:t>HK$80K </a:t>
            </a:r>
            <a:r>
              <a:rPr lang="en-US" sz="1800" b="1" dirty="0">
                <a:solidFill>
                  <a:srgbClr val="0070C0"/>
                </a:solidFill>
              </a:rPr>
              <a:t>per </a:t>
            </a:r>
            <a:r>
              <a:rPr lang="en-US" sz="1800" b="1" dirty="0" smtClean="0">
                <a:solidFill>
                  <a:srgbClr val="0070C0"/>
                </a:solidFill>
              </a:rPr>
              <a:t>month</a:t>
            </a:r>
            <a:r>
              <a:rPr lang="en-US" sz="1800" dirty="0" smtClean="0"/>
              <a:t> </a:t>
            </a:r>
          </a:p>
          <a:p>
            <a:pPr>
              <a:buFont typeface="Arial" panose="020B0604020202020204" pitchFamily="34" charset="0"/>
              <a:buChar char="•"/>
            </a:pPr>
            <a:r>
              <a:rPr lang="en-US" sz="1800" b="1" dirty="0"/>
              <a:t>Low latency </a:t>
            </a:r>
            <a:r>
              <a:rPr lang="en-US" sz="1800" b="1" dirty="0" smtClean="0"/>
              <a:t>trading infrastructure</a:t>
            </a:r>
            <a:r>
              <a:rPr lang="en-US" sz="1800" dirty="0" smtClean="0"/>
              <a:t>: fast order placement and cancellation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89387"/>
            <a:ext cx="49149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281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 Scale</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Sometimes you don’t need a very sophisticated trading strategy, you just need to have scale (</a:t>
            </a:r>
            <a:r>
              <a:rPr lang="en-US" sz="1800" b="1" dirty="0" smtClean="0">
                <a:solidFill>
                  <a:srgbClr val="0070C0"/>
                </a:solidFill>
              </a:rPr>
              <a:t>a dominant player</a:t>
            </a:r>
            <a:r>
              <a:rPr lang="en-US" sz="1800" dirty="0" smtClean="0"/>
              <a:t>)</a:t>
            </a:r>
          </a:p>
          <a:p>
            <a:endParaRPr lang="en-US" sz="1800" dirty="0" smtClean="0"/>
          </a:p>
          <a:p>
            <a:pPr>
              <a:buFont typeface="Arial" panose="020B0604020202020204" pitchFamily="34" charset="0"/>
              <a:buChar char="•"/>
            </a:pPr>
            <a:r>
              <a:rPr lang="en-US" sz="1800" b="1" dirty="0" smtClean="0">
                <a:solidFill>
                  <a:srgbClr val="0070C0"/>
                </a:solidFill>
              </a:rPr>
              <a:t>Stealth</a:t>
            </a:r>
            <a:r>
              <a:rPr lang="en-US" sz="1800" dirty="0" smtClean="0"/>
              <a:t> on IPO stabilization trade</a:t>
            </a:r>
          </a:p>
          <a:p>
            <a:pPr>
              <a:buFont typeface="Arial" panose="020B0604020202020204" pitchFamily="34" charset="0"/>
              <a:buChar char="•"/>
            </a:pPr>
            <a:r>
              <a:rPr lang="en-US" sz="1800" b="1" dirty="0">
                <a:solidFill>
                  <a:srgbClr val="0070C0"/>
                </a:solidFill>
              </a:rPr>
              <a:t>Market-on-Close</a:t>
            </a:r>
            <a:r>
              <a:rPr lang="en-US" sz="1800" dirty="0" smtClean="0"/>
              <a:t> on index rebalance order</a:t>
            </a:r>
          </a:p>
          <a:p>
            <a:pPr>
              <a:buFont typeface="Arial" panose="020B0604020202020204" pitchFamily="34" charset="0"/>
              <a:buChar char="•"/>
            </a:pPr>
            <a:r>
              <a:rPr lang="en-US" sz="1800" b="1" dirty="0" smtClean="0">
                <a:solidFill>
                  <a:srgbClr val="0070C0"/>
                </a:solidFill>
              </a:rPr>
              <a:t>Market Making</a:t>
            </a:r>
            <a:r>
              <a:rPr lang="en-US" sz="1800" dirty="0" smtClean="0"/>
              <a:t> on Warrants</a:t>
            </a:r>
            <a:endParaRPr lang="en-US" sz="16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923928" y="3546672"/>
            <a:ext cx="4850712" cy="2690640"/>
          </a:xfrm>
          <a:prstGeom prst="rect">
            <a:avLst/>
          </a:prstGeom>
        </p:spPr>
      </p:pic>
    </p:spTree>
    <p:extLst>
      <p:ext uri="{BB962C8B-B14F-4D97-AF65-F5344CB8AC3E}">
        <p14:creationId xmlns:p14="http://schemas.microsoft.com/office/powerpoint/2010/main" val="25336154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smtClean="0"/>
              <a:t>AlphaGo</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smtClean="0">
                <a:solidFill>
                  <a:srgbClr val="00B050"/>
                </a:solidFill>
              </a:rPr>
              <a:t>Tunneling !</a:t>
            </a:r>
            <a:endParaRPr lang="en-US" dirty="0">
              <a:solidFill>
                <a:srgbClr val="00B050"/>
              </a:solidFill>
            </a:endParaRPr>
          </a:p>
        </p:txBody>
      </p:sp>
    </p:spTree>
    <p:extLst>
      <p:ext uri="{BB962C8B-B14F-4D97-AF65-F5344CB8AC3E}">
        <p14:creationId xmlns:p14="http://schemas.microsoft.com/office/powerpoint/2010/main" val="32872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Data Source</a:t>
            </a:r>
            <a:endParaRPr lang="en-US" dirty="0"/>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a:t>
            </a:r>
            <a:r>
              <a:rPr lang="en-US" sz="1800" dirty="0" smtClean="0"/>
              <a:t>vs </a:t>
            </a:r>
            <a:r>
              <a:rPr lang="en-US" sz="1800" dirty="0" smtClean="0">
                <a:hlinkClick r:id="rId2"/>
              </a:rPr>
              <a:t>World </a:t>
            </a:r>
            <a:r>
              <a:rPr lang="en-US" sz="1800" dirty="0">
                <a:hlinkClick r:id="rId2"/>
              </a:rPr>
              <a:t>Cup Prediction </a:t>
            </a:r>
            <a:r>
              <a:rPr lang="en-US" sz="1800" dirty="0" smtClean="0"/>
              <a:t>vs </a:t>
            </a:r>
            <a:r>
              <a:rPr lang="en-US" sz="1800" dirty="0"/>
              <a:t>Weather </a:t>
            </a:r>
            <a:r>
              <a:rPr lang="en-US" sz="1800" dirty="0" smtClean="0"/>
              <a:t>Forecast</a:t>
            </a:r>
          </a:p>
          <a:p>
            <a:pPr marL="0" indent="0"/>
            <a:r>
              <a:rPr lang="en-US" sz="1800" dirty="0" smtClean="0"/>
              <a:t>Compare Weather forecast to Stock Price forecast as both are </a:t>
            </a:r>
            <a:r>
              <a:rPr lang="en-US" sz="1800" b="1" dirty="0" smtClean="0">
                <a:solidFill>
                  <a:srgbClr val="0070C0"/>
                </a:solidFill>
              </a:rPr>
              <a:t>time-series</a:t>
            </a:r>
            <a:r>
              <a:rPr lang="en-US" sz="1800" dirty="0" smtClean="0"/>
              <a:t> based</a:t>
            </a: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999703124"/>
              </p:ext>
            </p:extLst>
          </p:nvPr>
        </p:nvGraphicFramePr>
        <p:xfrm>
          <a:off x="467544" y="2564904"/>
          <a:ext cx="8208912" cy="3726688"/>
        </p:xfrm>
        <a:graphic>
          <a:graphicData uri="http://schemas.openxmlformats.org/drawingml/2006/table">
            <a:tbl>
              <a:tblPr firstRow="1" bandRow="1">
                <a:tableStyleId>{21E4AEA4-8DFA-4A89-87EB-49C32662AFE0}</a:tableStyleId>
              </a:tblPr>
              <a:tblGrid>
                <a:gridCol w="2304256"/>
                <a:gridCol w="2880320"/>
                <a:gridCol w="3024336"/>
              </a:tblGrid>
              <a:tr h="382599">
                <a:tc>
                  <a:txBody>
                    <a:bodyPr/>
                    <a:lstStyle/>
                    <a:p>
                      <a:endParaRPr lang="en-US" dirty="0"/>
                    </a:p>
                  </a:txBody>
                  <a:tcPr/>
                </a:tc>
                <a:tc>
                  <a:txBody>
                    <a:bodyPr/>
                    <a:lstStyle/>
                    <a:p>
                      <a:r>
                        <a:rPr lang="en-US" dirty="0" smtClean="0"/>
                        <a:t>Weather</a:t>
                      </a:r>
                      <a:endParaRPr lang="en-US" dirty="0"/>
                    </a:p>
                  </a:txBody>
                  <a:tcPr/>
                </a:tc>
                <a:tc>
                  <a:txBody>
                    <a:bodyPr/>
                    <a:lstStyle/>
                    <a:p>
                      <a:r>
                        <a:rPr lang="en-US" dirty="0" smtClean="0"/>
                        <a:t>Stock Price </a:t>
                      </a:r>
                      <a:endParaRPr lang="en-US" dirty="0"/>
                    </a:p>
                  </a:txBody>
                  <a:tcPr/>
                </a:tc>
              </a:tr>
              <a:tr h="697521">
                <a:tc>
                  <a:txBody>
                    <a:bodyPr/>
                    <a:lstStyle/>
                    <a:p>
                      <a:r>
                        <a:rPr lang="en-US" sz="1600" b="1" dirty="0" smtClean="0"/>
                        <a:t>Seasonality </a:t>
                      </a:r>
                    </a:p>
                  </a:txBody>
                  <a:tcPr/>
                </a:tc>
                <a:tc>
                  <a:txBody>
                    <a:bodyPr/>
                    <a:lstStyle/>
                    <a:p>
                      <a:r>
                        <a:rPr lang="en-US" sz="1400" dirty="0" smtClean="0"/>
                        <a:t>Yes,</a:t>
                      </a:r>
                      <a:r>
                        <a:rPr lang="en-US" sz="1400" baseline="0" dirty="0" smtClean="0"/>
                        <a:t> strong auto-correlation to due seasonal patterns</a:t>
                      </a:r>
                      <a:endParaRPr lang="en-US" sz="1400" dirty="0"/>
                    </a:p>
                  </a:txBody>
                  <a:tcPr/>
                </a:tc>
                <a:tc>
                  <a:txBody>
                    <a:bodyPr/>
                    <a:lstStyle/>
                    <a:p>
                      <a:r>
                        <a:rPr lang="en-US" sz="1400" dirty="0" smtClean="0"/>
                        <a:t>History repeat</a:t>
                      </a:r>
                      <a:r>
                        <a:rPr lang="en-US" sz="1400" baseline="0" dirty="0" smtClean="0"/>
                        <a:t> itself?</a:t>
                      </a:r>
                      <a:endParaRPr lang="en-US" sz="1400" dirty="0"/>
                    </a:p>
                  </a:txBody>
                  <a:tcPr/>
                </a:tc>
              </a:tr>
              <a:tr h="720080">
                <a:tc>
                  <a:txBody>
                    <a:bodyPr/>
                    <a:lstStyle/>
                    <a:p>
                      <a:r>
                        <a:rPr lang="en-US" sz="1600" b="1" dirty="0" smtClean="0"/>
                        <a:t>Causality</a:t>
                      </a:r>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r>
                        <a:rPr lang="en-US" sz="1400" dirty="0" smtClean="0"/>
                        <a:t>Historical</a:t>
                      </a:r>
                      <a:r>
                        <a:rPr lang="en-US" sz="1400" baseline="0" dirty="0" smtClean="0"/>
                        <a:t> price, news, sentiment?</a:t>
                      </a:r>
                      <a:endParaRPr lang="en-US" sz="1400" dirty="0"/>
                    </a:p>
                  </a:txBody>
                  <a:tcPr/>
                </a:tc>
              </a:tr>
              <a:tr h="504056">
                <a:tc>
                  <a:txBody>
                    <a:bodyPr/>
                    <a:lstStyle/>
                    <a:p>
                      <a:r>
                        <a:rPr lang="en-US" sz="1600" b="1" kern="1200" dirty="0" smtClean="0">
                          <a:solidFill>
                            <a:schemeClr val="dk1"/>
                          </a:solidFill>
                          <a:latin typeface="+mn-lt"/>
                          <a:ea typeface="+mn-ea"/>
                          <a:cs typeface="+mn-cs"/>
                        </a:rPr>
                        <a:t>Visibility </a:t>
                      </a:r>
                      <a:endParaRPr lang="en-US" sz="1600" b="1" kern="1200" dirty="0">
                        <a:solidFill>
                          <a:schemeClr val="dk1"/>
                        </a:solidFill>
                        <a:latin typeface="+mn-lt"/>
                        <a:ea typeface="+mn-ea"/>
                        <a:cs typeface="+mn-cs"/>
                      </a:endParaRPr>
                    </a:p>
                  </a:txBody>
                  <a:tcPr/>
                </a:tc>
                <a:tc>
                  <a:txBody>
                    <a:bodyPr/>
                    <a:lstStyle/>
                    <a:p>
                      <a:pPr marL="0" algn="l" defTabSz="457200" rtl="0" eaLnBrk="1" latinLnBrk="0" hangingPunct="1"/>
                      <a:r>
                        <a:rPr lang="en-US" sz="1400" kern="1200" dirty="0" smtClean="0">
                          <a:solidFill>
                            <a:schemeClr val="dk1"/>
                          </a:solidFill>
                          <a:latin typeface="+mn-lt"/>
                          <a:ea typeface="+mn-ea"/>
                          <a:cs typeface="+mn-cs"/>
                        </a:rPr>
                        <a:t>Can measure</a:t>
                      </a:r>
                      <a:r>
                        <a:rPr lang="en-US" sz="1400" kern="1200" baseline="0" dirty="0" smtClean="0">
                          <a:solidFill>
                            <a:schemeClr val="dk1"/>
                          </a:solidFill>
                          <a:latin typeface="+mn-lt"/>
                          <a:ea typeface="+mn-ea"/>
                          <a:cs typeface="+mn-cs"/>
                        </a:rPr>
                        <a:t> the temperature, humidity etc.</a:t>
                      </a:r>
                    </a:p>
                    <a:p>
                      <a:pPr marL="0" algn="l" defTabSz="457200" rtl="0" eaLnBrk="1" latinLnBrk="0" hangingPunct="1"/>
                      <a:endParaRPr lang="en-US" sz="1400" kern="1200" dirty="0">
                        <a:solidFill>
                          <a:schemeClr val="dk1"/>
                        </a:solidFill>
                        <a:latin typeface="+mn-lt"/>
                        <a:ea typeface="+mn-ea"/>
                        <a:cs typeface="+mn-cs"/>
                      </a:endParaRPr>
                    </a:p>
                  </a:txBody>
                  <a:tcPr/>
                </a:tc>
                <a:tc>
                  <a:txBody>
                    <a:bodyPr/>
                    <a:lstStyle/>
                    <a:p>
                      <a:r>
                        <a:rPr lang="en-US" sz="1400" kern="1200" baseline="0" dirty="0" smtClean="0">
                          <a:solidFill>
                            <a:schemeClr val="dk1"/>
                          </a:solidFill>
                          <a:latin typeface="+mn-lt"/>
                          <a:ea typeface="+mn-ea"/>
                          <a:cs typeface="+mn-cs"/>
                        </a:rPr>
                        <a:t>Cannot measure investors decisions</a:t>
                      </a:r>
                      <a:endParaRPr lang="en-US" sz="1400" kern="1200" baseline="0" dirty="0">
                        <a:solidFill>
                          <a:schemeClr val="dk1"/>
                        </a:solidFill>
                        <a:latin typeface="+mn-lt"/>
                        <a:ea typeface="+mn-ea"/>
                        <a:cs typeface="+mn-cs"/>
                      </a:endParaRPr>
                    </a:p>
                  </a:txBody>
                  <a:tcPr/>
                </a:tc>
              </a:tr>
              <a:tr h="597484">
                <a:tc>
                  <a:txBody>
                    <a:bodyPr/>
                    <a:lstStyle/>
                    <a:p>
                      <a:r>
                        <a:rPr lang="en-US" sz="1600" b="1" dirty="0" smtClean="0"/>
                        <a:t>Signal to noise</a:t>
                      </a:r>
                      <a:endParaRPr lang="en-US" sz="1600" b="1"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r>
              <a:tr h="597484">
                <a:tc>
                  <a:txBody>
                    <a:bodyPr/>
                    <a:lstStyle/>
                    <a:p>
                      <a:r>
                        <a:rPr lang="en-US" sz="1600" b="1" dirty="0" smtClean="0"/>
                        <a:t>Regime Switching</a:t>
                      </a:r>
                      <a:endParaRPr lang="en-US" sz="1600" b="1" dirty="0"/>
                    </a:p>
                  </a:txBody>
                  <a:tcPr/>
                </a:tc>
                <a:tc>
                  <a:txBody>
                    <a:bodyPr/>
                    <a:lstStyle/>
                    <a:p>
                      <a:r>
                        <a:rPr lang="en-US" sz="1400" dirty="0" smtClean="0"/>
                        <a:t>Global Warming</a:t>
                      </a:r>
                      <a:endParaRPr lang="en-US" sz="1400" dirty="0"/>
                    </a:p>
                  </a:txBody>
                  <a:tcPr/>
                </a:tc>
                <a:tc>
                  <a:txBody>
                    <a:bodyPr/>
                    <a:lstStyle/>
                    <a:p>
                      <a:r>
                        <a:rPr lang="en-US" sz="1400" dirty="0" smtClean="0"/>
                        <a:t>Bull/Bear, Macroeconomics,</a:t>
                      </a:r>
                      <a:r>
                        <a:rPr lang="en-US" sz="1400" baseline="0" dirty="0" smtClean="0"/>
                        <a:t> technologies</a:t>
                      </a:r>
                      <a:endParaRPr lang="en-US" sz="1400" dirty="0"/>
                    </a:p>
                  </a:txBody>
                  <a:tcPr/>
                </a:tc>
              </a:tr>
            </a:tbl>
          </a:graphicData>
        </a:graphic>
      </p:graphicFrame>
    </p:spTree>
    <p:extLst>
      <p:ext uri="{BB962C8B-B14F-4D97-AF65-F5344CB8AC3E}">
        <p14:creationId xmlns:p14="http://schemas.microsoft.com/office/powerpoint/2010/main" val="30240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Feature Engineering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Data and Features</a:t>
            </a:r>
            <a:r>
              <a:rPr lang="en-US" sz="1800" dirty="0" smtClean="0"/>
              <a:t>: spend </a:t>
            </a:r>
            <a:r>
              <a:rPr lang="en-US" sz="1800" b="1" dirty="0">
                <a:solidFill>
                  <a:srgbClr val="0070C0"/>
                </a:solidFill>
              </a:rPr>
              <a:t>80% of (active) time to prepare the data </a:t>
            </a:r>
            <a:r>
              <a:rPr lang="en-US" sz="1800" dirty="0" smtClean="0"/>
              <a:t>and </a:t>
            </a:r>
            <a:r>
              <a:rPr lang="en-US" sz="1800" dirty="0"/>
              <a:t>which is </a:t>
            </a:r>
            <a:r>
              <a:rPr lang="en-US" sz="1800" b="1" dirty="0">
                <a:solidFill>
                  <a:srgbClr val="0070C0"/>
                </a:solidFill>
              </a:rPr>
              <a:t>not too much fun</a:t>
            </a:r>
            <a:r>
              <a:rPr lang="en-US" sz="1800" dirty="0"/>
              <a:t> (training models also needs time and but just let the computer run while going for lunch)</a:t>
            </a:r>
          </a:p>
          <a:p>
            <a:pPr marL="285750" indent="-285750">
              <a:buFont typeface="Arial" panose="020B0604020202020204" pitchFamily="34" charset="0"/>
              <a:buChar char="•"/>
            </a:pPr>
            <a:r>
              <a:rPr lang="en-US" sz="1800" b="1" dirty="0" smtClean="0"/>
              <a:t>Weak Signals (features):</a:t>
            </a:r>
            <a:r>
              <a:rPr lang="en-US" sz="1800" dirty="0" smtClean="0"/>
              <a:t> financial data is traditionally with very </a:t>
            </a:r>
            <a:r>
              <a:rPr lang="en-US" sz="1800" b="1" dirty="0" smtClean="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72779"/>
            <a:ext cx="3054258" cy="170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10" y="4628688"/>
            <a:ext cx="3143208" cy="175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075" y="3483788"/>
            <a:ext cx="3942512" cy="2681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692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Challenges </a:t>
            </a:r>
            <a:r>
              <a:rPr lang="en-US" dirty="0"/>
              <a:t>– Correlation vs Causality</a:t>
            </a:r>
          </a:p>
        </p:txBody>
      </p:sp>
      <p:sp>
        <p:nvSpPr>
          <p:cNvPr id="7" name="Content Placeholder 1"/>
          <p:cNvSpPr txBox="1">
            <a:spLocks/>
          </p:cNvSpPr>
          <p:nvPr/>
        </p:nvSpPr>
        <p:spPr>
          <a:xfrm>
            <a:off x="395536" y="1700808"/>
            <a:ext cx="8424936"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Correlation </a:t>
            </a:r>
            <a:r>
              <a:rPr lang="en-US" sz="1800" b="1" dirty="0"/>
              <a:t>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smtClean="0">
              <a:solidFill>
                <a:srgbClr val="00B050"/>
              </a:solidFill>
            </a:endParaRPr>
          </a:p>
          <a:p>
            <a:pPr marL="0" indent="0"/>
            <a:endParaRPr lang="en-US" sz="1600" dirty="0"/>
          </a:p>
          <a:p>
            <a:pPr marL="0" indent="0"/>
            <a:r>
              <a:rPr lang="en-US" sz="1600" b="1" dirty="0" smtClean="0"/>
              <a:t>Example</a:t>
            </a:r>
            <a:r>
              <a:rPr lang="en-US" sz="1600" dirty="0" smtClean="0"/>
              <a:t>: HSBC and Bank of China is </a:t>
            </a:r>
            <a:r>
              <a:rPr lang="en-US" sz="1600" b="1" dirty="0" smtClean="0">
                <a:solidFill>
                  <a:srgbClr val="0070C0"/>
                </a:solidFill>
              </a:rPr>
              <a:t>correlated</a:t>
            </a:r>
            <a:r>
              <a:rPr lang="en-US" sz="1600" dirty="0" smtClean="0">
                <a:solidFill>
                  <a:srgbClr val="0070C0"/>
                </a:solidFill>
              </a:rPr>
              <a:t> </a:t>
            </a:r>
            <a:r>
              <a:rPr lang="en-US" sz="1600" dirty="0" smtClean="0"/>
              <a:t>(banking sector) </a:t>
            </a:r>
          </a:p>
          <a:p>
            <a:pPr marL="285750" indent="-285750">
              <a:buFont typeface="Arial" panose="020B0604020202020204" pitchFamily="34" charset="0"/>
              <a:buChar char="•"/>
            </a:pPr>
            <a:r>
              <a:rPr lang="en-US" sz="1600" dirty="0" smtClean="0"/>
              <a:t>Scenario 1: Interest Rate rise </a:t>
            </a:r>
          </a:p>
          <a:p>
            <a:pPr marL="285750" indent="-285750">
              <a:buFont typeface="Arial" panose="020B0604020202020204" pitchFamily="34" charset="0"/>
              <a:buChar char="•"/>
            </a:pPr>
            <a:r>
              <a:rPr lang="en-US" sz="1600" dirty="0"/>
              <a:t>Scenario </a:t>
            </a:r>
            <a:r>
              <a:rPr lang="en-US" sz="1600" dirty="0" smtClean="0"/>
              <a:t>2: Bank of China has a solid earning</a:t>
            </a:r>
          </a:p>
          <a:p>
            <a:pPr marL="285750" indent="-285750">
              <a:buFont typeface="Arial" panose="020B0604020202020204" pitchFamily="34" charset="0"/>
              <a:buChar char="•"/>
            </a:pPr>
            <a:endParaRPr lang="en-US" sz="1600" dirty="0"/>
          </a:p>
          <a:p>
            <a:pPr marL="0" indent="0"/>
            <a:endParaRPr lang="en-US" sz="1600" dirty="0" smtClean="0"/>
          </a:p>
          <a:p>
            <a:pPr marL="0" indent="0"/>
            <a:endParaRPr lang="en-US" sz="1600" dirty="0" smtClean="0"/>
          </a:p>
          <a:p>
            <a:pPr>
              <a:buFont typeface="Arial" panose="020B0604020202020204" pitchFamily="34" charset="0"/>
              <a:buChar char="•"/>
            </a:pPr>
            <a:endParaRPr lang="en-US" sz="1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43"/>
          <a:stretch/>
        </p:blipFill>
        <p:spPr bwMode="auto">
          <a:xfrm>
            <a:off x="4652181" y="3843858"/>
            <a:ext cx="4035582" cy="239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08187" y="4249871"/>
            <a:ext cx="3663813" cy="2062103"/>
          </a:xfrm>
          <a:prstGeom prst="rect">
            <a:avLst/>
          </a:prstGeom>
          <a:noFill/>
        </p:spPr>
        <p:txBody>
          <a:bodyPr wrap="square" rtlCol="0">
            <a:spAutoFit/>
          </a:bodyPr>
          <a:lstStyle/>
          <a:p>
            <a:r>
              <a:rPr lang="en-US" sz="1400" b="1" dirty="0"/>
              <a:t>Stephen </a:t>
            </a:r>
            <a:r>
              <a:rPr lang="en-US" sz="1400" b="1" dirty="0" err="1" smtClean="0"/>
              <a:t>Cucchiaro</a:t>
            </a:r>
            <a:r>
              <a:rPr lang="en-US" sz="1400" b="1" dirty="0" smtClean="0"/>
              <a:t>: </a:t>
            </a:r>
            <a:r>
              <a:rPr lang="en-US" sz="1400" i="1" dirty="0"/>
              <a:t>“No scientist or engineer would ever use correlation analysis for analyzing a nonlinear complex system of interrelated variables,” he says, “because those </a:t>
            </a:r>
            <a:r>
              <a:rPr lang="en-US" sz="1400" b="1" i="1" dirty="0">
                <a:solidFill>
                  <a:srgbClr val="0070C0"/>
                </a:solidFill>
              </a:rPr>
              <a:t>correlations are often nothing more than statistical coincidences</a:t>
            </a:r>
            <a:r>
              <a:rPr lang="en-US" sz="1400" i="1" dirty="0"/>
              <a:t>, not true cause-and-effect relationships.”</a:t>
            </a:r>
          </a:p>
          <a:p>
            <a:endParaRPr lang="en-US" sz="1600" dirty="0"/>
          </a:p>
        </p:txBody>
      </p:sp>
    </p:spTree>
    <p:extLst>
      <p:ext uri="{BB962C8B-B14F-4D97-AF65-F5344CB8AC3E}">
        <p14:creationId xmlns:p14="http://schemas.microsoft.com/office/powerpoint/2010/main" val="1710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Overfitting</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a:t>
            </a:r>
            <a:r>
              <a:rPr lang="en-US" sz="1400" b="1" dirty="0" smtClean="0"/>
              <a:t>Prado: </a:t>
            </a:r>
            <a:r>
              <a:rPr lang="en-US" sz="1400" i="1" dirty="0" smtClean="0"/>
              <a:t>“</a:t>
            </a:r>
            <a:r>
              <a:rPr lang="en-US" sz="1400" i="1" dirty="0"/>
              <a:t>Machine learning algorithms will </a:t>
            </a:r>
            <a:r>
              <a:rPr lang="en-US" sz="1400" b="1" i="1" dirty="0">
                <a:solidFill>
                  <a:srgbClr val="0070C0"/>
                </a:solidFill>
              </a:rPr>
              <a:t>always identify a pattern</a:t>
            </a:r>
            <a:r>
              <a:rPr lang="en-US" sz="1400" i="1" dirty="0"/>
              <a:t>, even if there is </a:t>
            </a:r>
            <a:r>
              <a:rPr lang="en-US" sz="1400" i="1" dirty="0" smtClean="0"/>
              <a:t>none. The </a:t>
            </a:r>
            <a:r>
              <a:rPr lang="en-US" sz="1400" i="1" dirty="0"/>
              <a:t>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0216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a:t>
            </a:r>
            <a:r>
              <a:rPr lang="en-US" dirty="0"/>
              <a:t>- </a:t>
            </a:r>
            <a:r>
              <a:rPr lang="en-US" dirty="0" smtClean="0"/>
              <a:t>Regime Switching</a:t>
            </a:r>
            <a:endParaRPr lang="en-US" dirty="0"/>
          </a:p>
        </p:txBody>
      </p:sp>
      <p:sp>
        <p:nvSpPr>
          <p:cNvPr id="7" name="Content Placeholder 1"/>
          <p:cNvSpPr txBox="1">
            <a:spLocks/>
          </p:cNvSpPr>
          <p:nvPr/>
        </p:nvSpPr>
        <p:spPr>
          <a:xfrm>
            <a:off x="395536" y="1700808"/>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Stochastic </a:t>
            </a:r>
            <a:r>
              <a:rPr lang="en-US" sz="1800" b="1" dirty="0"/>
              <a:t>(Randomness)</a:t>
            </a:r>
            <a:r>
              <a:rPr lang="en-US" sz="1800" dirty="0"/>
              <a:t>: </a:t>
            </a:r>
            <a:r>
              <a:rPr lang="en-US" sz="1800" b="1" dirty="0">
                <a:solidFill>
                  <a:srgbClr val="0070C0"/>
                </a:solidFill>
              </a:rPr>
              <a:t>confused supervised learning </a:t>
            </a:r>
            <a:r>
              <a:rPr lang="en-US" sz="1800" dirty="0"/>
              <a:t>model. Is </a:t>
            </a:r>
            <a:r>
              <a:rPr lang="en-US" sz="1800" dirty="0" smtClean="0"/>
              <a:t>stock price a </a:t>
            </a:r>
            <a:r>
              <a:rPr lang="en-US" sz="1800" b="1" dirty="0">
                <a:solidFill>
                  <a:srgbClr val="0070C0"/>
                </a:solidFill>
              </a:rPr>
              <a:t>random walk </a:t>
            </a:r>
            <a:r>
              <a:rPr lang="en-US" sz="1800" dirty="0"/>
              <a:t>or we need more features (factors) to train the model</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Prediction timeframe</a:t>
            </a:r>
            <a:r>
              <a:rPr lang="en-US" sz="1800" dirty="0" smtClean="0"/>
              <a:t>: </a:t>
            </a:r>
            <a:r>
              <a:rPr lang="en-US" sz="1800" dirty="0"/>
              <a:t>longer </a:t>
            </a:r>
            <a:r>
              <a:rPr lang="en-US" sz="1800" dirty="0" smtClean="0"/>
              <a:t>term subjects </a:t>
            </a:r>
            <a:r>
              <a:rPr lang="en-US" sz="1800" dirty="0"/>
              <a:t>to (multiple) </a:t>
            </a:r>
            <a:r>
              <a:rPr lang="en-US" sz="1800" b="1" dirty="0">
                <a:solidFill>
                  <a:srgbClr val="0070C0"/>
                </a:solidFill>
              </a:rPr>
              <a:t>regime </a:t>
            </a:r>
            <a:r>
              <a:rPr lang="en-US" sz="1800" b="1" dirty="0" smtClean="0">
                <a:solidFill>
                  <a:srgbClr val="0070C0"/>
                </a:solidFill>
              </a:rPr>
              <a:t>switching. Shorter </a:t>
            </a:r>
            <a:r>
              <a:rPr lang="en-US" sz="1800" b="1" dirty="0">
                <a:solidFill>
                  <a:srgbClr val="0070C0"/>
                </a:solidFill>
              </a:rPr>
              <a:t>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 </a:t>
            </a:r>
            <a:endParaRPr lang="en-US" sz="1800" b="1" dirty="0">
              <a:solidFill>
                <a:srgbClr val="0070C0"/>
              </a:solidFill>
            </a:endParaRPr>
          </a:p>
          <a:p>
            <a:pPr>
              <a:buFont typeface="Arial" panose="020B0604020202020204" pitchFamily="34" charset="0"/>
              <a:buChar char="•"/>
            </a:pP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327" y="1844824"/>
            <a:ext cx="3767137"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2457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Complexities</a:t>
            </a:r>
            <a:endParaRPr lang="en-US" dirty="0"/>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smtClean="0"/>
                <a:t>Our Model</a:t>
              </a:r>
              <a:endParaRPr lang="en-US" sz="1800" dirty="0"/>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Overly simplified </a:t>
            </a:r>
            <a:r>
              <a:rPr lang="en-US" sz="1800" dirty="0" smtClean="0"/>
              <a:t>: </a:t>
            </a:r>
            <a:r>
              <a:rPr lang="en-US" sz="1800" dirty="0" smtClean="0">
                <a:latin typeface="Arial" charset="0"/>
                <a:ea typeface="ＭＳ Ｐゴシック" charset="0"/>
                <a:cs typeface="ＭＳ Ｐゴシック" charset="0"/>
              </a:rPr>
              <a:t>our Reinforcement Learning strategies are </a:t>
            </a:r>
            <a:r>
              <a:rPr lang="en-US" sz="1800" b="1" dirty="0" smtClean="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7485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Domain Knowledge</a:t>
            </a:r>
            <a:endParaRPr lang="en-US" dirty="0"/>
          </a:p>
        </p:txBody>
      </p:sp>
      <p:sp>
        <p:nvSpPr>
          <p:cNvPr id="7" name="Content Placeholder 1"/>
          <p:cNvSpPr txBox="1">
            <a:spLocks/>
          </p:cNvSpPr>
          <p:nvPr/>
        </p:nvSpPr>
        <p:spPr>
          <a:xfrm>
            <a:off x="395536" y="1700808"/>
            <a:ext cx="39604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Expertise: </a:t>
            </a:r>
            <a:r>
              <a:rPr lang="en-US" sz="1800" dirty="0" smtClean="0"/>
              <a:t>3 tech guys startup which </a:t>
            </a:r>
            <a:r>
              <a:rPr lang="en-US" sz="1800" b="1" dirty="0" smtClean="0">
                <a:solidFill>
                  <a:srgbClr val="0070C0"/>
                </a:solidFill>
              </a:rPr>
              <a:t>lack trading experience</a:t>
            </a:r>
            <a:r>
              <a:rPr lang="en-US" sz="1800" dirty="0" smtClean="0"/>
              <a:t> and in-depth </a:t>
            </a:r>
            <a:r>
              <a:rPr lang="en-US" sz="1800" b="1" dirty="0" smtClean="0">
                <a:solidFill>
                  <a:srgbClr val="0070C0"/>
                </a:solidFill>
              </a:rPr>
              <a:t>market insights</a:t>
            </a:r>
          </a:p>
          <a:p>
            <a:pPr marL="285750" indent="-285750">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endParaRPr lang="en-US" sz="1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0192" r="17267"/>
          <a:stretch/>
        </p:blipFill>
        <p:spPr>
          <a:xfrm>
            <a:off x="4427984" y="1772816"/>
            <a:ext cx="4068730" cy="3659516"/>
          </a:xfrm>
          <a:prstGeom prst="rect">
            <a:avLst/>
          </a:prstGeom>
        </p:spPr>
      </p:pic>
    </p:spTree>
    <p:extLst>
      <p:ext uri="{BB962C8B-B14F-4D97-AF65-F5344CB8AC3E}">
        <p14:creationId xmlns:p14="http://schemas.microsoft.com/office/powerpoint/2010/main" val="14939877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916180"/>
            <a:ext cx="4629012" cy="346514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t>Confidential</a:t>
            </a:r>
            <a:r>
              <a:rPr lang="en-US" sz="1800" dirty="0" smtClean="0"/>
              <a:t>: unlike software, </a:t>
            </a:r>
            <a:r>
              <a:rPr lang="en-US" sz="1800" b="1" dirty="0" smtClean="0">
                <a:solidFill>
                  <a:srgbClr val="0070C0"/>
                </a:solidFill>
              </a:rPr>
              <a:t>no </a:t>
            </a:r>
            <a:r>
              <a:rPr lang="en-US" sz="1800" b="1" dirty="0">
                <a:solidFill>
                  <a:srgbClr val="0070C0"/>
                </a:solidFill>
              </a:rPr>
              <a:t>open source</a:t>
            </a:r>
            <a:r>
              <a:rPr lang="en-US" sz="1800" dirty="0"/>
              <a:t> profitable </a:t>
            </a:r>
            <a:r>
              <a:rPr lang="en-US" sz="1800" dirty="0" smtClean="0"/>
              <a:t>strategies. Successful strategies are </a:t>
            </a:r>
            <a:r>
              <a:rPr lang="en-US" sz="1800" b="1" dirty="0" smtClean="0">
                <a:solidFill>
                  <a:srgbClr val="0070C0"/>
                </a:solidFill>
              </a:rPr>
              <a:t>kept secretly</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Research </a:t>
            </a:r>
            <a:r>
              <a:rPr lang="en-US" sz="1800" dirty="0"/>
              <a:t>papers </a:t>
            </a:r>
            <a:r>
              <a:rPr lang="en-US" sz="1800" dirty="0" smtClean="0"/>
              <a:t>are usually </a:t>
            </a:r>
            <a:r>
              <a:rPr lang="en-US" sz="1800" b="1" dirty="0">
                <a:solidFill>
                  <a:srgbClr val="0070C0"/>
                </a:solidFill>
              </a:rPr>
              <a:t>proof of concepts</a:t>
            </a:r>
            <a:r>
              <a:rPr lang="en-US" sz="1800" dirty="0" smtClean="0"/>
              <a:t>.</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Challenges - Secrecy  </a:t>
            </a:r>
            <a:endParaRPr lang="en-US" kern="0" dirty="0"/>
          </a:p>
        </p:txBody>
      </p:sp>
    </p:spTree>
    <p:extLst>
      <p:ext uri="{BB962C8B-B14F-4D97-AF65-F5344CB8AC3E}">
        <p14:creationId xmlns:p14="http://schemas.microsoft.com/office/powerpoint/2010/main" val="18797369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a:t>
            </a:r>
            <a:r>
              <a:rPr lang="en-US" dirty="0"/>
              <a:t>- Psychological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Mental Pressure </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smtClean="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When trading full-time, </a:t>
            </a:r>
            <a:r>
              <a:rPr lang="en-US" sz="1800" dirty="0" smtClean="0">
                <a:latin typeface="Arial" charset="0"/>
                <a:ea typeface="ＭＳ Ｐゴシック" charset="0"/>
                <a:cs typeface="ＭＳ Ｐゴシック" charset="0"/>
              </a:rPr>
              <a:t>we </a:t>
            </a:r>
            <a:r>
              <a:rPr lang="en-US" sz="1800" b="1" dirty="0" smtClean="0">
                <a:solidFill>
                  <a:srgbClr val="0070C0"/>
                </a:solidFill>
                <a:latin typeface="Arial" charset="0"/>
                <a:ea typeface="ＭＳ Ｐゴシック" charset="0"/>
                <a:cs typeface="ＭＳ Ｐゴシック" charset="0"/>
              </a:rPr>
              <a:t>rush</a:t>
            </a:r>
            <a:r>
              <a:rPr lang="en-US" sz="1800" dirty="0" smtClean="0">
                <a:solidFill>
                  <a:srgbClr val="0070C0"/>
                </a:solidFill>
                <a:latin typeface="Arial" charset="0"/>
                <a:ea typeface="ＭＳ Ｐゴシック" charset="0"/>
                <a:cs typeface="ＭＳ Ｐゴシック" charset="0"/>
              </a:rPr>
              <a:t> </a:t>
            </a:r>
            <a:r>
              <a:rPr lang="en-US" sz="1800" dirty="0">
                <a:latin typeface="Arial" charset="0"/>
                <a:ea typeface="ＭＳ Ｐゴシック" charset="0"/>
                <a:cs typeface="ＭＳ Ｐゴシック" charset="0"/>
              </a:rPr>
              <a:t>to have actions </a:t>
            </a:r>
            <a:r>
              <a:rPr lang="en-US" sz="1800" dirty="0" smtClean="0">
                <a:latin typeface="Arial" charset="0"/>
                <a:ea typeface="ＭＳ Ｐゴシック" charset="0"/>
                <a:cs typeface="ＭＳ Ｐゴシック" charset="0"/>
              </a:rPr>
              <a:t>in the market and </a:t>
            </a:r>
            <a:r>
              <a:rPr lang="en-US" sz="1800" dirty="0">
                <a:latin typeface="Arial" charset="0"/>
                <a:ea typeface="ＭＳ Ｐゴシック" charset="0"/>
                <a:cs typeface="ＭＳ Ｐゴシック" charset="0"/>
              </a:rPr>
              <a:t>deploy </a:t>
            </a:r>
            <a:r>
              <a:rPr lang="en-US" sz="1800" dirty="0" smtClean="0">
                <a:latin typeface="Arial" charset="0"/>
                <a:ea typeface="ＭＳ Ｐゴシック" charset="0"/>
                <a:cs typeface="ＭＳ Ｐゴシック" charset="0"/>
              </a:rPr>
              <a:t>strategies that are </a:t>
            </a:r>
            <a:r>
              <a:rPr lang="en-US" sz="1800" b="1" dirty="0" smtClean="0">
                <a:solidFill>
                  <a:srgbClr val="0070C0"/>
                </a:solidFill>
                <a:latin typeface="Arial" charset="0"/>
                <a:ea typeface="ＭＳ Ｐゴシック" charset="0"/>
                <a:cs typeface="ＭＳ Ｐゴシック" charset="0"/>
              </a:rPr>
              <a:t>not fully back-tested</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Why doing full-time trading? Why don’t I just invest in Bitcoin, </a:t>
            </a:r>
            <a:r>
              <a:rPr lang="en-US" sz="1800" dirty="0" err="1" smtClean="0">
                <a:latin typeface="Arial" charset="0"/>
                <a:ea typeface="ＭＳ Ｐゴシック" charset="0"/>
                <a:cs typeface="ＭＳ Ｐゴシック" charset="0"/>
              </a:rPr>
              <a:t>Tencent</a:t>
            </a:r>
            <a:r>
              <a:rPr lang="en-US" sz="1800" dirty="0" smtClean="0">
                <a:latin typeface="Arial" charset="0"/>
                <a:ea typeface="ＭＳ Ｐゴシック" charset="0"/>
                <a:cs typeface="ＭＳ Ｐゴシック" charset="0"/>
              </a:rPr>
              <a:t> and </a:t>
            </a:r>
            <a:r>
              <a:rPr lang="en-US" sz="1800" dirty="0">
                <a:latin typeface="Arial" charset="0"/>
                <a:ea typeface="ＭＳ Ｐゴシック" charset="0"/>
                <a:cs typeface="ＭＳ Ｐゴシック" charset="0"/>
              </a:rPr>
              <a:t>NVIDIA </a:t>
            </a:r>
          </a:p>
          <a:p>
            <a:pPr>
              <a:buFont typeface="Arial" panose="020B0604020202020204" pitchFamily="34" charset="0"/>
              <a:buChar char="•"/>
            </a:pPr>
            <a:endParaRPr lang="en-US" sz="1800" b="1" dirty="0" smtClean="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smtClean="0"/>
              <a:t>Constantly </a:t>
            </a:r>
            <a:r>
              <a:rPr lang="en-US" sz="1800" b="1" dirty="0">
                <a:solidFill>
                  <a:srgbClr val="0070C0"/>
                </a:solidFill>
                <a:latin typeface="Arial" charset="0"/>
                <a:ea typeface="ＭＳ Ｐゴシック" charset="0"/>
                <a:cs typeface="ＭＳ Ｐゴシック" charset="0"/>
              </a:rPr>
              <a:t>question the meaning</a:t>
            </a:r>
            <a:r>
              <a:rPr lang="en-US" sz="1800" dirty="0" smtClean="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smtClean="0"/>
              <a:t> positively (e.g. making </a:t>
            </a:r>
            <a:r>
              <a:rPr lang="en-US" sz="1800" dirty="0"/>
              <a:t>people </a:t>
            </a:r>
            <a:r>
              <a:rPr lang="en-US" sz="1800" dirty="0" smtClean="0"/>
              <a:t>happy)</a:t>
            </a: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4975788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False Belief</a:t>
            </a:r>
            <a:endParaRPr lang="en-US" dirty="0"/>
          </a:p>
        </p:txBody>
      </p:sp>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Maslow’s Hammer</a:t>
            </a:r>
            <a:r>
              <a:rPr lang="en-US" sz="1800" dirty="0" smtClean="0"/>
              <a:t>: </a:t>
            </a:r>
            <a:r>
              <a:rPr lang="en-US" sz="1800" dirty="0" smtClean="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614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272" y="2206724"/>
            <a:ext cx="53340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5478323"/>
            <a:ext cx="4464496" cy="830997"/>
          </a:xfrm>
          <a:prstGeom prst="rect">
            <a:avLst/>
          </a:prstGeom>
          <a:noFill/>
        </p:spPr>
        <p:txBody>
          <a:bodyPr wrap="square" rtlCol="0">
            <a:spAutoFit/>
          </a:bodyPr>
          <a:lstStyle/>
          <a:p>
            <a:r>
              <a:rPr lang="en-US" sz="1600" dirty="0"/>
              <a:t>Machine learning </a:t>
            </a:r>
            <a:r>
              <a:rPr lang="zh-TW" altLang="en-US" sz="1600" dirty="0"/>
              <a:t>醒</a:t>
            </a:r>
            <a:r>
              <a:rPr lang="en-US" altLang="zh-TW" sz="1600" dirty="0"/>
              <a:t>, </a:t>
            </a:r>
            <a:r>
              <a:rPr lang="en-US" sz="1600" dirty="0"/>
              <a:t>Machine learning </a:t>
            </a:r>
            <a:r>
              <a:rPr lang="zh-TW" altLang="en-US" sz="1600" dirty="0"/>
              <a:t>好</a:t>
            </a:r>
            <a:r>
              <a:rPr lang="zh-TW" altLang="en-US" sz="1600" dirty="0" smtClean="0"/>
              <a:t>勁</a:t>
            </a:r>
            <a:r>
              <a:rPr lang="en-US" altLang="zh-TW" sz="1600" dirty="0" smtClean="0"/>
              <a:t/>
            </a:r>
            <a:br>
              <a:rPr lang="en-US" altLang="zh-TW" sz="1600" dirty="0" smtClean="0"/>
            </a:br>
            <a:r>
              <a:rPr lang="zh-TW" altLang="en-US" sz="1600" dirty="0" smtClean="0"/>
              <a:t>佢</a:t>
            </a:r>
            <a:r>
              <a:rPr lang="zh-TW" altLang="en-US" sz="1600" dirty="0"/>
              <a:t>用</a:t>
            </a:r>
            <a:r>
              <a:rPr lang="en-US" sz="1600" dirty="0"/>
              <a:t>deep learning, deep </a:t>
            </a:r>
            <a:r>
              <a:rPr lang="en-US" sz="1600" dirty="0" smtClean="0"/>
              <a:t>learning</a:t>
            </a:r>
            <a:br>
              <a:rPr lang="en-US" sz="1600" dirty="0" smtClean="0"/>
            </a:br>
            <a:r>
              <a:rPr lang="zh-TW" altLang="en-US" sz="1600" dirty="0" smtClean="0"/>
              <a:t>我</a:t>
            </a:r>
            <a:r>
              <a:rPr lang="zh-TW" altLang="en-US" sz="1600" dirty="0"/>
              <a:t>用 </a:t>
            </a:r>
            <a:r>
              <a:rPr lang="en-US" sz="1600" dirty="0"/>
              <a:t>Alpha </a:t>
            </a:r>
            <a:r>
              <a:rPr lang="en-US" sz="1600" dirty="0" smtClean="0"/>
              <a:t>Go, go </a:t>
            </a:r>
            <a:r>
              <a:rPr lang="en-US" sz="1600" dirty="0" err="1"/>
              <a:t>go</a:t>
            </a:r>
            <a:r>
              <a:rPr lang="en-US" sz="1600" dirty="0"/>
              <a:t> </a:t>
            </a:r>
            <a:r>
              <a:rPr lang="en-US" sz="1600" dirty="0" err="1" smtClean="0"/>
              <a:t>go</a:t>
            </a:r>
            <a:r>
              <a:rPr lang="en-US" sz="1600" dirty="0" smtClean="0"/>
              <a:t>…</a:t>
            </a:r>
            <a:endParaRPr lang="en-US" sz="1600" dirty="0"/>
          </a:p>
        </p:txBody>
      </p:sp>
    </p:spTree>
    <p:extLst>
      <p:ext uri="{BB962C8B-B14F-4D97-AF65-F5344CB8AC3E}">
        <p14:creationId xmlns:p14="http://schemas.microsoft.com/office/powerpoint/2010/main" val="1268762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179512" y="1988840"/>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r>
              <a:rPr lang="en-US" sz="1600" dirty="0" smtClean="0"/>
              <a:t>.</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r>
              <a:rPr lang="en-US" sz="1600" dirty="0"/>
              <a:t>	</a:t>
            </a:r>
            <a:endParaRPr lang="en-US" sz="1600" dirty="0" smtClean="0"/>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102" y="2018001"/>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49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smtClean="0"/>
              <a:t>Thought AI is </a:t>
            </a:r>
            <a:r>
              <a:rPr lang="en-US" sz="2000" b="1" dirty="0" smtClean="0">
                <a:solidFill>
                  <a:srgbClr val="0070C0"/>
                </a:solidFill>
              </a:rPr>
              <a:t>Modem Alchemy (</a:t>
            </a:r>
            <a:r>
              <a:rPr lang="zh-TW" altLang="en-US" sz="2000" b="1" dirty="0" smtClean="0">
                <a:solidFill>
                  <a:srgbClr val="0070C0"/>
                </a:solidFill>
              </a:rPr>
              <a:t>煉金術</a:t>
            </a:r>
            <a:r>
              <a:rPr lang="en-US" altLang="zh-TW" sz="2000" b="1" dirty="0" smtClean="0">
                <a:solidFill>
                  <a:srgbClr val="0070C0"/>
                </a:solidFill>
              </a:rPr>
              <a:t>)</a:t>
            </a:r>
            <a:r>
              <a:rPr lang="en-US" sz="2000" b="1" dirty="0" smtClean="0">
                <a:solidFill>
                  <a:srgbClr val="0070C0"/>
                </a:solidFill>
              </a:rPr>
              <a:t>, put something (data) there </a:t>
            </a:r>
            <a:r>
              <a:rPr lang="en-US" sz="2000" dirty="0"/>
              <a:t>and </a:t>
            </a:r>
            <a:r>
              <a:rPr lang="en-US" sz="2000" dirty="0" smtClean="0"/>
              <a:t>then </a:t>
            </a:r>
            <a:r>
              <a:rPr lang="en-US" sz="2000" b="1" dirty="0" smtClean="0">
                <a:solidFill>
                  <a:srgbClr val="0070C0"/>
                </a:solidFill>
              </a:rPr>
              <a:t>pray </a:t>
            </a:r>
            <a:r>
              <a:rPr lang="en-US" sz="2000" b="1" dirty="0">
                <a:solidFill>
                  <a:srgbClr val="0070C0"/>
                </a:solidFill>
              </a:rPr>
              <a:t>it </a:t>
            </a:r>
            <a:r>
              <a:rPr lang="en-US" sz="2000" b="1" dirty="0" smtClean="0">
                <a:solidFill>
                  <a:srgbClr val="0070C0"/>
                </a:solidFill>
              </a:rPr>
              <a:t>works. </a:t>
            </a:r>
            <a:endParaRPr lang="en-US" sz="2000" dirty="0"/>
          </a:p>
        </p:txBody>
      </p:sp>
    </p:spTree>
    <p:extLst>
      <p:ext uri="{BB962C8B-B14F-4D97-AF65-F5344CB8AC3E}">
        <p14:creationId xmlns:p14="http://schemas.microsoft.com/office/powerpoint/2010/main" val="13930878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780928"/>
            <a:ext cx="4591214" cy="21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23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Expert </a:t>
            </a:r>
            <a:r>
              <a:rPr lang="en-US" dirty="0"/>
              <a:t>Thoughts on Algo Trading and AI</a:t>
            </a:r>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a:t>
            </a:r>
            <a:r>
              <a:rPr lang="en-US" sz="1400" b="1" i="1" u="sng" dirty="0">
                <a:solidFill>
                  <a:srgbClr val="0070C0"/>
                </a:solidFill>
              </a:rPr>
              <a:t>publicly </a:t>
            </a:r>
            <a:r>
              <a:rPr lang="en-US" sz="1400" b="1" i="1" u="sng"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i="1" u="sng" dirty="0">
                <a:solidFill>
                  <a:srgbClr val="0070C0"/>
                </a:solidFill>
              </a:rPr>
              <a:t>looking in the rear-view mirror is a bad way to </a:t>
            </a:r>
            <a:r>
              <a:rPr lang="en-US" sz="1400" b="1" i="1" u="sng"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788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Algo Trading and AI</a:t>
            </a:r>
            <a:endParaRPr lang="en-US" dirty="0"/>
          </a:p>
        </p:txBody>
      </p:sp>
      <p:sp>
        <p:nvSpPr>
          <p:cNvPr id="2" name="AutoShape 2" descr="「cooking」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ook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16" y="1844824"/>
            <a:ext cx="5076564"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382" y="5445224"/>
            <a:ext cx="4876591" cy="584775"/>
          </a:xfrm>
          <a:prstGeom prst="rect">
            <a:avLst/>
          </a:prstGeom>
          <a:noFill/>
        </p:spPr>
        <p:txBody>
          <a:bodyPr wrap="none" rtlCol="0">
            <a:spAutoFit/>
          </a:bodyPr>
          <a:lstStyle/>
          <a:p>
            <a:r>
              <a:rPr lang="en-US" sz="1600" b="1" dirty="0" smtClean="0">
                <a:solidFill>
                  <a:srgbClr val="0070C0"/>
                </a:solidFill>
              </a:rPr>
              <a:t>More Ingredients</a:t>
            </a:r>
            <a:r>
              <a:rPr lang="en-US" sz="1600" dirty="0" smtClean="0"/>
              <a:t>: Sentiments, Satellite Images..</a:t>
            </a:r>
          </a:p>
          <a:p>
            <a:r>
              <a:rPr lang="en-US" sz="1600" b="1" dirty="0" smtClean="0">
                <a:solidFill>
                  <a:srgbClr val="0070C0"/>
                </a:solidFill>
              </a:rPr>
              <a:t>Better Tools</a:t>
            </a:r>
            <a:r>
              <a:rPr lang="en-US" sz="1600" dirty="0" smtClean="0"/>
              <a:t>: NLP, Deep/</a:t>
            </a:r>
            <a:r>
              <a:rPr lang="en-US" sz="1600" dirty="0"/>
              <a:t> Reinforcement</a:t>
            </a:r>
            <a:r>
              <a:rPr lang="en-US" sz="1600" dirty="0" smtClean="0"/>
              <a:t> Learning</a:t>
            </a:r>
            <a:endParaRPr lang="en-US" sz="1600" dirty="0"/>
          </a:p>
        </p:txBody>
      </p:sp>
      <p:sp>
        <p:nvSpPr>
          <p:cNvPr id="6" name="TextBox 5"/>
          <p:cNvSpPr txBox="1"/>
          <p:nvPr/>
        </p:nvSpPr>
        <p:spPr>
          <a:xfrm>
            <a:off x="5189562" y="5446965"/>
            <a:ext cx="3774926" cy="646331"/>
          </a:xfrm>
          <a:prstGeom prst="rect">
            <a:avLst/>
          </a:prstGeom>
          <a:noFill/>
        </p:spPr>
        <p:txBody>
          <a:bodyPr wrap="square" rtlCol="0">
            <a:spAutoFit/>
          </a:bodyPr>
          <a:lstStyle/>
          <a:p>
            <a:r>
              <a:rPr lang="en-US" sz="1800" dirty="0" smtClean="0">
                <a:solidFill>
                  <a:srgbClr val="0070C0"/>
                </a:solidFill>
              </a:rPr>
              <a:t>Still needs (domain) knowledge, skills and experience</a:t>
            </a:r>
            <a:endParaRPr lang="en-US" sz="1800" dirty="0">
              <a:solidFill>
                <a:srgbClr val="0070C0"/>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973" y="2574836"/>
            <a:ext cx="3346807" cy="265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5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in trading &amp; investment are in </a:t>
            </a:r>
            <a:r>
              <a:rPr lang="en-US" sz="1800" b="1" dirty="0" smtClean="0">
                <a:solidFill>
                  <a:srgbClr val="0070C0"/>
                </a:solidFill>
              </a:rPr>
              <a:t>early stage </a:t>
            </a:r>
            <a:r>
              <a:rPr lang="en-US" sz="1800" dirty="0"/>
              <a:t>comparing to Image/Speech Recognition, Natural Language </a:t>
            </a:r>
            <a:r>
              <a:rPr lang="en-US" sz="1800" dirty="0" smtClean="0"/>
              <a:t>Processing</a:t>
            </a:r>
            <a:endParaRPr lang="en-US" sz="1800" b="1" dirty="0" smtClean="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May </a:t>
            </a:r>
            <a:r>
              <a:rPr lang="en-US" sz="1800" dirty="0"/>
              <a:t>not directly used in trading strategies but used it </a:t>
            </a:r>
            <a:r>
              <a:rPr lang="en-US" sz="1800" b="1" dirty="0">
                <a:solidFill>
                  <a:srgbClr val="0070C0"/>
                </a:solidFill>
              </a:rPr>
              <a:t>processing alternative data </a:t>
            </a:r>
            <a:r>
              <a:rPr lang="en-US" sz="1800" dirty="0"/>
              <a:t>(satellite images, news </a:t>
            </a:r>
            <a:r>
              <a:rPr lang="en-US" sz="1800" dirty="0" smtClean="0"/>
              <a:t>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Need to define a </a:t>
            </a:r>
            <a:r>
              <a:rPr lang="en-US" sz="1800" b="1" dirty="0">
                <a:solidFill>
                  <a:srgbClr val="0070C0"/>
                </a:solidFill>
              </a:rPr>
              <a:t>workable objective </a:t>
            </a:r>
            <a:r>
              <a:rPr lang="en-US" sz="1800" dirty="0"/>
              <a:t>(not just predict price up/down). </a:t>
            </a:r>
            <a:r>
              <a:rPr lang="en-US" sz="1800" dirty="0" smtClean="0"/>
              <a:t>The objective could </a:t>
            </a:r>
            <a:r>
              <a:rPr lang="en-US" sz="1800" dirty="0"/>
              <a:t>be just a </a:t>
            </a:r>
            <a:r>
              <a:rPr lang="en-US" sz="1800" b="1" dirty="0">
                <a:solidFill>
                  <a:srgbClr val="0070C0"/>
                </a:solidFill>
              </a:rPr>
              <a:t>sub-components</a:t>
            </a:r>
            <a:r>
              <a:rPr lang="en-US" sz="1800" dirty="0"/>
              <a:t> of the </a:t>
            </a:r>
            <a:r>
              <a:rPr lang="en-US" sz="1800" dirty="0" smtClean="0"/>
              <a:t>overall strategy</a:t>
            </a:r>
            <a:r>
              <a:rPr lang="en-US" sz="1800" dirty="0"/>
              <a:t>. </a:t>
            </a:r>
            <a:r>
              <a:rPr lang="en-US" sz="1800" dirty="0" smtClean="0"/>
              <a:t>For example, it </a:t>
            </a:r>
            <a:r>
              <a:rPr lang="en-US" sz="1800" dirty="0"/>
              <a:t>can be </a:t>
            </a:r>
            <a:r>
              <a:rPr lang="en-US" sz="1800" dirty="0" smtClean="0"/>
              <a:t>the </a:t>
            </a:r>
            <a:r>
              <a:rPr lang="en-US" sz="1800" b="1" dirty="0" smtClean="0">
                <a:solidFill>
                  <a:srgbClr val="0070C0"/>
                </a:solidFill>
              </a:rPr>
              <a:t>entry/exit </a:t>
            </a:r>
            <a:r>
              <a:rPr lang="en-US" sz="1800" b="1" dirty="0">
                <a:solidFill>
                  <a:srgbClr val="0070C0"/>
                </a:solidFill>
              </a:rPr>
              <a:t>signals</a:t>
            </a:r>
            <a:r>
              <a:rPr lang="en-US" sz="1800" dirty="0"/>
              <a:t> for the alpha generating strategy</a:t>
            </a:r>
            <a:endParaRPr lang="en-US" sz="1800" dirty="0" smtClean="0"/>
          </a:p>
          <a:p>
            <a:pPr>
              <a:buFont typeface="Arial" panose="020B0604020202020204" pitchFamily="34" charset="0"/>
              <a:buChar char="•"/>
            </a:pPr>
            <a:endParaRPr lang="en-US" sz="1800" dirty="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6028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2996952"/>
            <a:ext cx="4389218" cy="2468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123728" y="5529426"/>
            <a:ext cx="4424609" cy="707886"/>
          </a:xfrm>
          <a:prstGeom prst="rect">
            <a:avLst/>
          </a:prstGeom>
          <a:noFill/>
        </p:spPr>
        <p:txBody>
          <a:bodyPr wrap="none" rtlCol="0">
            <a:spAutoFit/>
          </a:bodyPr>
          <a:lstStyle/>
          <a:p>
            <a:r>
              <a:rPr lang="en-US" altLang="zh-TW" sz="2000" dirty="0" smtClean="0"/>
              <a:t>AI, </a:t>
            </a:r>
            <a:r>
              <a:rPr lang="zh-TW" altLang="en-US" sz="2000" dirty="0" smtClean="0"/>
              <a:t>我</a:t>
            </a:r>
            <a:r>
              <a:rPr lang="zh-TW" altLang="en-US" sz="2000" dirty="0"/>
              <a:t>不想努力</a:t>
            </a:r>
            <a:r>
              <a:rPr lang="zh-TW" altLang="en-US" sz="2000" dirty="0" smtClean="0"/>
              <a:t>了</a:t>
            </a:r>
            <a:endParaRPr lang="en-US" altLang="zh-TW" sz="2000" dirty="0" smtClean="0"/>
          </a:p>
          <a:p>
            <a:r>
              <a:rPr lang="en-US" sz="2000" dirty="0" smtClean="0"/>
              <a:t>AI, I don’t want to work hard anymore</a:t>
            </a:r>
            <a:endParaRPr lang="en-US" sz="2000" dirty="0"/>
          </a:p>
        </p:txBody>
      </p:sp>
      <p:sp>
        <p:nvSpPr>
          <p:cNvPr id="8" name="Content Placeholder 1"/>
          <p:cNvSpPr txBox="1">
            <a:spLocks/>
          </p:cNvSpPr>
          <p:nvPr/>
        </p:nvSpPr>
        <p:spPr>
          <a:xfrm>
            <a:off x="395536" y="1700808"/>
            <a:ext cx="7704856"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Trading requires </a:t>
            </a:r>
            <a:r>
              <a:rPr lang="en-US" sz="1800" dirty="0"/>
              <a:t>the right features </a:t>
            </a:r>
            <a:r>
              <a:rPr lang="en-US" sz="1800" dirty="0" smtClean="0"/>
              <a:t>(</a:t>
            </a:r>
            <a:r>
              <a:rPr lang="en-US" sz="1800" b="1" dirty="0">
                <a:solidFill>
                  <a:srgbClr val="0070C0"/>
                </a:solidFill>
              </a:rPr>
              <a:t>domain </a:t>
            </a:r>
            <a:r>
              <a:rPr lang="en-US" sz="1800" b="1" dirty="0" smtClean="0">
                <a:solidFill>
                  <a:srgbClr val="0070C0"/>
                </a:solidFill>
              </a:rPr>
              <a:t>knowledge </a:t>
            </a:r>
            <a:r>
              <a:rPr lang="en-US" sz="1800" b="1" dirty="0">
                <a:solidFill>
                  <a:srgbClr val="0070C0"/>
                </a:solidFill>
              </a:rPr>
              <a:t>and insights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Pure AI and data-driven </a:t>
            </a:r>
            <a:r>
              <a:rPr lang="en-US" sz="1800" dirty="0" err="1" smtClean="0"/>
              <a:t>Algos</a:t>
            </a:r>
            <a:r>
              <a:rPr lang="en-US" sz="1800" dirty="0" smtClean="0"/>
              <a:t> trading will </a:t>
            </a:r>
            <a:r>
              <a:rPr lang="en-US" sz="1800" dirty="0"/>
              <a:t>be </a:t>
            </a:r>
            <a:r>
              <a:rPr lang="en-US" sz="1800" b="1" dirty="0" smtClean="0">
                <a:solidFill>
                  <a:srgbClr val="0070C0"/>
                </a:solidFill>
              </a:rPr>
              <a:t>hard!</a:t>
            </a:r>
            <a:endParaRPr lang="en-US" sz="1800" b="1" dirty="0">
              <a:solidFill>
                <a:srgbClr val="0070C0"/>
              </a:solidFill>
            </a:endParaRPr>
          </a:p>
          <a:p>
            <a:endParaRPr lang="en-US" sz="1800" dirty="0" smtClean="0"/>
          </a:p>
        </p:txBody>
      </p:sp>
    </p:spTree>
    <p:extLst>
      <p:ext uri="{BB962C8B-B14F-4D97-AF65-F5344CB8AC3E}">
        <p14:creationId xmlns:p14="http://schemas.microsoft.com/office/powerpoint/2010/main" val="13530456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7468274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9712985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4002460" y="3212976"/>
            <a:ext cx="395391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b="1" dirty="0" smtClean="0"/>
              <a:t>What’s that mean, </a:t>
            </a:r>
          </a:p>
          <a:p>
            <a:pPr marL="0" indent="0"/>
            <a:r>
              <a:rPr lang="en-US" b="1" u="sng" dirty="0" smtClean="0"/>
              <a:t>in layman term </a:t>
            </a:r>
            <a:r>
              <a:rPr lang="en-US" b="1" dirty="0" smtClean="0"/>
              <a:t>please</a:t>
            </a:r>
            <a:endParaRPr lang="en-US" b="1"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Image result for boss">
            <a:extLst>
              <a:ext uri="{FF2B5EF4-FFF2-40B4-BE49-F238E27FC236}">
                <a16:creationId xmlns:lc="http://schemas.openxmlformats.org/drawingml/2006/lockedCanvas" xmlns:a16="http://schemas.microsoft.com/office/drawing/2014/main" xmlns="" id="{9BEC9698-8F36-4C6B-958D-9937DF725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6" r="7980"/>
          <a:stretch/>
        </p:blipFill>
        <p:spPr bwMode="auto">
          <a:xfrm>
            <a:off x="460374" y="2564904"/>
            <a:ext cx="3319537"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506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requires many Data </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Not human-like </a:t>
            </a:r>
            <a:r>
              <a:rPr lang="en-US" sz="1600" dirty="0"/>
              <a:t>reasoning </a:t>
            </a:r>
            <a:r>
              <a:rPr lang="en-US" sz="1600" dirty="0" smtClean="0"/>
              <a:t>(cannot </a:t>
            </a:r>
            <a:r>
              <a:rPr lang="en-US" sz="1600" dirty="0"/>
              <a:t>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smtClean="0"/>
              <a:t>)</a:t>
            </a:r>
            <a:r>
              <a:rPr lang="en-US" sz="1600" dirty="0" smtClean="0"/>
              <a:t>. </a:t>
            </a:r>
            <a:r>
              <a:rPr lang="en-US" sz="1600" dirty="0"/>
              <a:t>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52120" y="2492896"/>
            <a:ext cx="3168352" cy="1200329"/>
          </a:xfrm>
          <a:prstGeom prst="rect">
            <a:avLst/>
          </a:prstGeom>
          <a:noFill/>
        </p:spPr>
        <p:txBody>
          <a:bodyPr wrap="square" rtlCol="0">
            <a:spAutoFit/>
          </a:bodyPr>
          <a:lstStyle/>
          <a:p>
            <a:r>
              <a:rPr lang="en-US" dirty="0" smtClean="0"/>
              <a:t>Deep Learning has seen the data, it really has seen the data </a:t>
            </a:r>
            <a:endParaRPr lang="en-US" dirty="0"/>
          </a:p>
        </p:txBody>
      </p:sp>
    </p:spTree>
    <p:extLst>
      <p:ext uri="{BB962C8B-B14F-4D97-AF65-F5344CB8AC3E}">
        <p14:creationId xmlns:p14="http://schemas.microsoft.com/office/powerpoint/2010/main" val="3333422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12102641"/>
              </p:ext>
            </p:extLst>
          </p:nvPr>
        </p:nvGraphicFramePr>
        <p:xfrm>
          <a:off x="323528" y="1916832"/>
          <a:ext cx="4320480" cy="4208864"/>
        </p:xfrm>
        <a:graphic>
          <a:graphicData uri="http://schemas.openxmlformats.org/drawingml/2006/table">
            <a:tbl>
              <a:tblPr firstRow="1" bandRow="1">
                <a:tableStyleId>{5C22544A-7EE6-4342-B048-85BDC9FD1C3A}</a:tableStyleId>
              </a:tblPr>
              <a:tblGrid>
                <a:gridCol w="1080120"/>
                <a:gridCol w="936104"/>
                <a:gridCol w="2304256"/>
              </a:tblGrid>
              <a:tr h="370840">
                <a:tc>
                  <a:txBody>
                    <a:bodyPr/>
                    <a:lstStyle/>
                    <a:p>
                      <a:r>
                        <a:rPr lang="en-US" sz="1600" dirty="0" smtClean="0"/>
                        <a:t>State</a:t>
                      </a:r>
                      <a:endParaRPr lang="en-US" sz="1600" dirty="0"/>
                    </a:p>
                  </a:txBody>
                  <a:tcPr/>
                </a:tc>
                <a:tc>
                  <a:txBody>
                    <a:bodyPr/>
                    <a:lstStyle/>
                    <a:p>
                      <a:r>
                        <a:rPr lang="en-US" sz="1600" dirty="0" smtClean="0"/>
                        <a:t>Action</a:t>
                      </a:r>
                      <a:endParaRPr lang="en-US" sz="1600" dirty="0"/>
                    </a:p>
                  </a:txBody>
                  <a:tcPr/>
                </a:tc>
                <a:tc>
                  <a:txBody>
                    <a:bodyPr/>
                    <a:lstStyle/>
                    <a:p>
                      <a:r>
                        <a:rPr lang="en-US" sz="1600" dirty="0" smtClean="0"/>
                        <a:t>Reward</a:t>
                      </a:r>
                      <a:endParaRPr lang="en-US" sz="1600" dirty="0"/>
                    </a:p>
                  </a:txBody>
                  <a:tcPr/>
                </a:tc>
              </a:tr>
              <a:tr h="925304">
                <a:tc>
                  <a:txBody>
                    <a:bodyPr/>
                    <a:lstStyle/>
                    <a:p>
                      <a:endParaRPr lang="en-US" dirty="0"/>
                    </a:p>
                  </a:txBody>
                  <a:tcPr/>
                </a:tc>
                <a:tc>
                  <a:txBody>
                    <a:bodyPr/>
                    <a:lstStyle/>
                    <a:p>
                      <a:r>
                        <a:rPr lang="en-US" sz="1600" dirty="0" smtClean="0"/>
                        <a:t>Left</a:t>
                      </a:r>
                      <a:endParaRPr lang="en-US" sz="1600" dirty="0"/>
                    </a:p>
                  </a:txBody>
                  <a:tcPr/>
                </a:tc>
                <a:tc>
                  <a:txBody>
                    <a:bodyPr/>
                    <a:lstStyle/>
                    <a:p>
                      <a:r>
                        <a:rPr lang="en-US" sz="1600" b="1" dirty="0" smtClean="0"/>
                        <a:t>Score</a:t>
                      </a:r>
                      <a:r>
                        <a:rPr lang="en-US" sz="1600" dirty="0" smtClean="0"/>
                        <a:t>: 100, </a:t>
                      </a:r>
                      <a:r>
                        <a:rPr lang="en-US" sz="1600" b="1" dirty="0" smtClean="0"/>
                        <a:t>Life</a:t>
                      </a:r>
                      <a:r>
                        <a:rPr lang="en-US" sz="1600" dirty="0" smtClean="0"/>
                        <a:t>:</a:t>
                      </a:r>
                      <a:r>
                        <a:rPr lang="en-US" sz="1600" baseline="0" dirty="0" smtClean="0"/>
                        <a:t> 5</a:t>
                      </a:r>
                      <a:endParaRPr lang="en-US" sz="1600" dirty="0"/>
                    </a:p>
                  </a:txBody>
                  <a:tcPr/>
                </a:tc>
              </a:tr>
              <a:tr h="936104">
                <a:tc>
                  <a:txBody>
                    <a:bodyPr/>
                    <a:lstStyle/>
                    <a:p>
                      <a:endParaRPr lang="en-US" dirty="0"/>
                    </a:p>
                  </a:txBody>
                  <a:tcPr/>
                </a:tc>
                <a:tc>
                  <a:txBody>
                    <a:bodyPr/>
                    <a:lstStyle/>
                    <a:p>
                      <a:r>
                        <a:rPr lang="en-US" sz="1600" dirty="0" smtClean="0"/>
                        <a:t>Right</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Score</a:t>
                      </a:r>
                      <a:r>
                        <a:rPr lang="en-US" sz="1600" dirty="0" smtClean="0"/>
                        <a:t>: 101, </a:t>
                      </a:r>
                      <a:r>
                        <a:rPr lang="en-US" sz="1600" b="1" dirty="0" smtClean="0"/>
                        <a:t>Life</a:t>
                      </a:r>
                      <a:r>
                        <a:rPr lang="en-US" sz="1600" dirty="0" smtClean="0"/>
                        <a:t>:</a:t>
                      </a:r>
                      <a:r>
                        <a:rPr lang="en-US" sz="1600" baseline="0" dirty="0" smtClean="0"/>
                        <a:t> 5</a:t>
                      </a:r>
                      <a:endParaRPr lang="en-US" sz="1600" dirty="0" smtClean="0"/>
                    </a:p>
                  </a:txBody>
                  <a:tcPr/>
                </a:tc>
              </a:tr>
              <a:tr h="864096">
                <a:tc>
                  <a:txBody>
                    <a:bodyPr/>
                    <a:lstStyle/>
                    <a:p>
                      <a:endParaRPr lang="en-US" dirty="0"/>
                    </a:p>
                  </a:txBody>
                  <a:tcPr/>
                </a:tc>
                <a:tc>
                  <a:txBody>
                    <a:bodyPr/>
                    <a:lstStyle/>
                    <a:p>
                      <a:r>
                        <a:rPr lang="en-US" sz="1600" dirty="0" smtClean="0"/>
                        <a:t>Stay</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Score</a:t>
                      </a:r>
                      <a:r>
                        <a:rPr lang="en-US" sz="1600" dirty="0" smtClean="0"/>
                        <a:t>: 101, </a:t>
                      </a:r>
                      <a:r>
                        <a:rPr lang="en-US" sz="1600" b="1" dirty="0" smtClean="0"/>
                        <a:t>Life</a:t>
                      </a:r>
                      <a:r>
                        <a:rPr lang="en-US" sz="1600" dirty="0" smtClean="0"/>
                        <a:t>:</a:t>
                      </a:r>
                      <a:r>
                        <a:rPr lang="en-US" sz="1600" baseline="0" dirty="0" smtClean="0"/>
                        <a:t> 4</a:t>
                      </a:r>
                      <a:endParaRPr lang="en-US" sz="1600" dirty="0" smtClean="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7687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56633"/>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3313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788024" y="1844824"/>
            <a:ext cx="3960440" cy="4278094"/>
          </a:xfrm>
          <a:prstGeom prst="rect">
            <a:avLst/>
          </a:prstGeom>
          <a:noFill/>
        </p:spPr>
        <p:txBody>
          <a:bodyPr wrap="square" rtlCol="0">
            <a:spAutoFit/>
          </a:bodyPr>
          <a:lstStyle/>
          <a:p>
            <a:r>
              <a:rPr lang="en-US" sz="1600" dirty="0"/>
              <a:t>Like chess, in theory, we can </a:t>
            </a:r>
            <a:r>
              <a:rPr lang="en-US" sz="1600" b="1" dirty="0">
                <a:solidFill>
                  <a:srgbClr val="0070C0"/>
                </a:solidFill>
              </a:rPr>
              <a:t>list all the possible</a:t>
            </a:r>
            <a:r>
              <a:rPr lang="en-US" sz="1600" dirty="0"/>
              <a:t> </a:t>
            </a:r>
            <a:r>
              <a:rPr lang="en-US" sz="1600" dirty="0" smtClean="0"/>
              <a:t>states (</a:t>
            </a:r>
            <a:r>
              <a:rPr lang="en-US" sz="1600" b="1" dirty="0" smtClean="0">
                <a:solidFill>
                  <a:srgbClr val="0070C0"/>
                </a:solidFill>
              </a:rPr>
              <a:t>every pixel combinations</a:t>
            </a:r>
            <a:r>
              <a:rPr lang="en-US" sz="1600" dirty="0" smtClean="0"/>
              <a:t>), </a:t>
            </a:r>
            <a:r>
              <a:rPr lang="en-US" sz="1600" dirty="0"/>
              <a:t>actions and rewards. Then choose the sequence of the actions that leads to the </a:t>
            </a:r>
            <a:r>
              <a:rPr lang="en-US" sz="1600" b="1" dirty="0">
                <a:solidFill>
                  <a:srgbClr val="0070C0"/>
                </a:solidFill>
              </a:rPr>
              <a:t>best rewards</a:t>
            </a:r>
            <a:r>
              <a:rPr lang="en-US" sz="1600" dirty="0" smtClean="0"/>
              <a:t>.</a:t>
            </a:r>
          </a:p>
          <a:p>
            <a:endParaRPr lang="en-US" sz="1600" dirty="0" smtClean="0"/>
          </a:p>
          <a:p>
            <a:endParaRPr lang="en-US" sz="1600" dirty="0"/>
          </a:p>
          <a:p>
            <a:r>
              <a:rPr lang="en-US" sz="1600" dirty="0"/>
              <a:t>What are the </a:t>
            </a:r>
            <a:r>
              <a:rPr lang="en-US" sz="1600" b="1" dirty="0"/>
              <a:t>draw backs</a:t>
            </a:r>
            <a:r>
              <a:rPr lang="en-US" sz="1600" dirty="0" smtClean="0"/>
              <a:t>?</a:t>
            </a:r>
          </a:p>
          <a:p>
            <a:endParaRPr lang="en-US" sz="1600" dirty="0" smtClean="0"/>
          </a:p>
          <a:p>
            <a:pPr marL="285750" indent="-285750">
              <a:buFont typeface="Arial" panose="020B0604020202020204" pitchFamily="34" charset="0"/>
              <a:buChar char="•"/>
            </a:pPr>
            <a:r>
              <a:rPr lang="en-US" sz="1600" dirty="0" smtClean="0"/>
              <a:t>Require </a:t>
            </a:r>
            <a:r>
              <a:rPr lang="en-US" sz="1600" b="1" dirty="0">
                <a:solidFill>
                  <a:srgbClr val="0070C0"/>
                </a:solidFill>
              </a:rPr>
              <a:t>large storage </a:t>
            </a:r>
            <a:r>
              <a:rPr lang="en-US" sz="1600" dirty="0"/>
              <a:t>to store the tables and </a:t>
            </a:r>
            <a:r>
              <a:rPr lang="en-US" sz="1600" b="1" dirty="0">
                <a:solidFill>
                  <a:srgbClr val="0070C0"/>
                </a:solidFill>
              </a:rPr>
              <a:t>computing</a:t>
            </a:r>
            <a:r>
              <a:rPr lang="en-US" sz="1600" dirty="0"/>
              <a:t> time to evaluate the </a:t>
            </a:r>
            <a:r>
              <a:rPr lang="en-US" sz="1600" dirty="0" smtClean="0"/>
              <a:t>steps</a:t>
            </a:r>
            <a:br>
              <a:rPr lang="en-US" sz="1600" dirty="0" smtClean="0"/>
            </a:br>
            <a:endParaRPr lang="en-US" sz="1600" dirty="0" smtClean="0"/>
          </a:p>
          <a:p>
            <a:pPr marL="285750" indent="-285750">
              <a:buFont typeface="Arial" panose="020B0604020202020204" pitchFamily="34" charset="0"/>
              <a:buChar char="•"/>
            </a:pPr>
            <a:r>
              <a:rPr lang="en-US" sz="1600" dirty="0" smtClean="0"/>
              <a:t>Not </a:t>
            </a:r>
            <a:r>
              <a:rPr lang="en-US" sz="1600" dirty="0"/>
              <a:t>all states are </a:t>
            </a:r>
            <a:r>
              <a:rPr lang="en-US" sz="1600" b="1" dirty="0">
                <a:solidFill>
                  <a:srgbClr val="0070C0"/>
                </a:solidFill>
              </a:rPr>
              <a:t>valid</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Very </a:t>
            </a:r>
            <a:r>
              <a:rPr lang="en-US" sz="1600" b="1" dirty="0">
                <a:solidFill>
                  <a:srgbClr val="0070C0"/>
                </a:solidFill>
              </a:rPr>
              <a:t>time-consuming</a:t>
            </a:r>
            <a:r>
              <a:rPr lang="en-US" sz="1600" dirty="0"/>
              <a:t> to prepare such dataset</a:t>
            </a:r>
          </a:p>
        </p:txBody>
      </p:sp>
    </p:spTree>
    <p:extLst>
      <p:ext uri="{BB962C8B-B14F-4D97-AF65-F5344CB8AC3E}">
        <p14:creationId xmlns:p14="http://schemas.microsoft.com/office/powerpoint/2010/main" val="17811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t>
            </a:r>
            <a:r>
              <a:rPr lang="en-US" dirty="0" smtClean="0"/>
              <a:t>labelling – </a:t>
            </a:r>
            <a:r>
              <a:rPr lang="en-US" dirty="0" err="1"/>
              <a:t>Telsa</a:t>
            </a:r>
            <a:r>
              <a:rPr lang="en-US" dirty="0"/>
              <a:t> Self </a:t>
            </a:r>
            <a:r>
              <a:rPr lang="en-US" dirty="0" smtClean="0"/>
              <a:t>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31382701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Self Driving Car</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the 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51878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labelling – </a:t>
            </a:r>
            <a:r>
              <a:rPr lang="en-US" dirty="0" err="1"/>
              <a:t>Telsa</a:t>
            </a:r>
            <a:r>
              <a:rPr lang="en-US" dirty="0"/>
              <a:t> Self Driving Car</a:t>
            </a:r>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2" name="TextBox 1"/>
          <p:cNvSpPr txBox="1"/>
          <p:nvPr/>
        </p:nvSpPr>
        <p:spPr>
          <a:xfrm>
            <a:off x="539552" y="1700808"/>
            <a:ext cx="7560840" cy="3970318"/>
          </a:xfrm>
          <a:prstGeom prst="rect">
            <a:avLst/>
          </a:prstGeom>
          <a:noFill/>
        </p:spPr>
        <p:txBody>
          <a:bodyPr wrap="square" rtlCol="0">
            <a:spAutoFit/>
          </a:bodyPr>
          <a:lstStyle/>
          <a:p>
            <a:r>
              <a:rPr lang="en-US" sz="1800" b="1" u="sng" dirty="0" smtClean="0"/>
              <a:t>Challenges</a:t>
            </a:r>
            <a:r>
              <a:rPr lang="en-US" sz="1800" dirty="0"/>
              <a:t/>
            </a:r>
            <a:br>
              <a:rPr lang="en-US" sz="1800" dirty="0"/>
            </a:br>
            <a:endParaRPr lang="en-US" sz="1800" dirty="0"/>
          </a:p>
          <a:p>
            <a:pPr marL="285750" indent="-285750">
              <a:buFont typeface="Arial" panose="020B0604020202020204" pitchFamily="34" charset="0"/>
              <a:buChar char="•"/>
            </a:pPr>
            <a:r>
              <a:rPr lang="en-US" sz="1800" b="1" dirty="0"/>
              <a:t>Data &amp; Algo </a:t>
            </a:r>
            <a:r>
              <a:rPr lang="en-US" sz="1800" b="1" dirty="0" smtClean="0"/>
              <a:t>biased: </a:t>
            </a:r>
          </a:p>
          <a:p>
            <a:pPr marL="742950" lvl="1" indent="-285750">
              <a:buFont typeface="Arial" panose="020B0604020202020204" pitchFamily="34" charset="0"/>
              <a:buChar char="•"/>
            </a:pPr>
            <a:r>
              <a:rPr lang="en-US" sz="1800" dirty="0" smtClean="0">
                <a:hlinkClick r:id="rId2"/>
              </a:rPr>
              <a:t>Should </a:t>
            </a:r>
            <a:r>
              <a:rPr lang="en-US" sz="1800" dirty="0">
                <a:hlinkClick r:id="rId2"/>
              </a:rPr>
              <a:t>a self-driving car kill the baby or the grandma</a:t>
            </a:r>
            <a:r>
              <a:rPr lang="en-US" sz="1800" dirty="0" smtClean="0">
                <a:hlinkClick r:id="rId2"/>
              </a:rPr>
              <a:t>?</a:t>
            </a:r>
            <a:endParaRPr lang="en-US" sz="1800" dirty="0" smtClean="0"/>
          </a:p>
          <a:p>
            <a:pPr marL="742950" lvl="1" indent="-285750">
              <a:buFont typeface="Arial" panose="020B0604020202020204" pitchFamily="34" charset="0"/>
              <a:buChar char="•"/>
            </a:pPr>
            <a:r>
              <a:rPr lang="en-US" sz="1800" dirty="0">
                <a:hlinkClick r:id="rId3"/>
              </a:rPr>
              <a:t>Driverless Cars Will Have to Break the </a:t>
            </a:r>
            <a:r>
              <a:rPr lang="en-US" sz="1800" dirty="0" smtClean="0">
                <a:hlinkClick r:id="rId3"/>
              </a:rPr>
              <a:t>Law</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Responsibility</a:t>
            </a:r>
            <a:r>
              <a:rPr lang="en-US" sz="1800" dirty="0" smtClean="0"/>
              <a:t>: in case of breaking the law, who </a:t>
            </a:r>
            <a:r>
              <a:rPr lang="en-US" sz="1800" dirty="0"/>
              <a:t>should go to </a:t>
            </a:r>
            <a:r>
              <a:rPr lang="en-US" sz="1800" dirty="0" smtClean="0"/>
              <a:t>jail (the car owner or the car company)</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Less </a:t>
            </a:r>
            <a:r>
              <a:rPr lang="en-US" sz="1800" b="1" dirty="0"/>
              <a:t>tolerant </a:t>
            </a:r>
            <a:r>
              <a:rPr lang="en-US" sz="1800" dirty="0"/>
              <a:t>on machine </a:t>
            </a:r>
            <a:r>
              <a:rPr lang="en-US" sz="1800" dirty="0" smtClean="0"/>
              <a:t>than human</a:t>
            </a:r>
            <a:endParaRPr lang="en-US" sz="1800" dirty="0"/>
          </a:p>
          <a:p>
            <a:pPr marL="742950" lvl="1" indent="-285750">
              <a:buFont typeface="Arial" panose="020B0604020202020204" pitchFamily="34" charset="0"/>
              <a:buChar char="•"/>
            </a:pPr>
            <a:r>
              <a:rPr lang="en-US" sz="1800" b="1" dirty="0" smtClean="0"/>
              <a:t>2019:</a:t>
            </a:r>
            <a:r>
              <a:rPr lang="en-US" sz="1800" dirty="0" smtClean="0"/>
              <a:t> </a:t>
            </a:r>
            <a:r>
              <a:rPr lang="en-US" sz="1800" dirty="0" err="1" smtClean="0"/>
              <a:t>Fanlan</a:t>
            </a:r>
            <a:r>
              <a:rPr lang="en-US" sz="1800" dirty="0" smtClean="0"/>
              <a:t> bus incident</a:t>
            </a:r>
          </a:p>
          <a:p>
            <a:pPr marL="742950" lvl="1" indent="-285750">
              <a:buFont typeface="Arial" panose="020B0604020202020204" pitchFamily="34" charset="0"/>
              <a:buChar char="•"/>
            </a:pPr>
            <a:r>
              <a:rPr lang="en-US" sz="1800" b="1" dirty="0" smtClean="0"/>
              <a:t>2017:</a:t>
            </a:r>
            <a:r>
              <a:rPr lang="en-US" sz="1800" dirty="0" smtClean="0"/>
              <a:t> </a:t>
            </a:r>
            <a:r>
              <a:rPr lang="en-US" sz="1800" dirty="0" err="1" smtClean="0"/>
              <a:t>Taipo</a:t>
            </a:r>
            <a:r>
              <a:rPr lang="en-US" sz="1800" dirty="0" smtClean="0"/>
              <a:t> </a:t>
            </a:r>
            <a:r>
              <a:rPr lang="en-US" sz="1800" dirty="0"/>
              <a:t>road incidents </a:t>
            </a:r>
          </a:p>
          <a:p>
            <a:r>
              <a:rPr lang="en-US" sz="1800" dirty="0"/>
              <a:t/>
            </a:r>
            <a:br>
              <a:rPr lang="en-US" sz="1800" dirty="0"/>
            </a:br>
            <a:endParaRPr lang="en-US" sz="1800"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93305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136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a:t>
            </a:r>
            <a:r>
              <a:rPr lang="en-US" dirty="0" smtClean="0"/>
              <a:t>– Other Data Bias Examples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a:t>
            </a:r>
            <a:r>
              <a:rPr lang="en-US" sz="1600" dirty="0" smtClean="0">
                <a:hlinkClick r:id="rId2"/>
              </a:rPr>
              <a:t>systems</a:t>
            </a:r>
            <a:endParaRPr lang="en-US" sz="1600" dirty="0" smtClean="0"/>
          </a:p>
          <a:p>
            <a:pPr marL="342900" indent="-342900">
              <a:buFont typeface="Arial" panose="020B0604020202020204" pitchFamily="34" charset="0"/>
              <a:buChar char="•"/>
            </a:pPr>
            <a:r>
              <a:rPr lang="en-US" sz="1600" dirty="0" smtClean="0">
                <a:hlinkClick r:id="rId3"/>
              </a:rPr>
              <a:t>Lawmakers </a:t>
            </a:r>
            <a:r>
              <a:rPr lang="en-US" sz="1600" dirty="0">
                <a:hlinkClick r:id="rId3"/>
              </a:rPr>
              <a:t>Can't Ignore Facial Recognition's Bias </a:t>
            </a:r>
            <a:r>
              <a:rPr lang="en-US" sz="1600" dirty="0" smtClean="0">
                <a:hlinkClick r:id="rId3"/>
              </a:rPr>
              <a:t>Anymore</a:t>
            </a:r>
            <a:endParaRPr lang="en-US" sz="1600" dirty="0" smtClean="0"/>
          </a:p>
          <a:p>
            <a:pPr marL="342900" indent="-342900">
              <a:buFont typeface="Arial" panose="020B0604020202020204" pitchFamily="34" charset="0"/>
              <a:buChar char="•"/>
            </a:pPr>
            <a:endParaRPr lang="en-US" sz="1600" dirty="0"/>
          </a:p>
          <a:p>
            <a:r>
              <a:rPr lang="en-US" sz="1400" dirty="0" smtClean="0"/>
              <a:t>Cancer </a:t>
            </a:r>
            <a:r>
              <a:rPr lang="en-US" sz="1400" dirty="0"/>
              <a:t>spotting AI image recognition is only </a:t>
            </a:r>
            <a:r>
              <a:rPr lang="en-US" sz="1400" b="1" dirty="0">
                <a:solidFill>
                  <a:srgbClr val="0070C0"/>
                </a:solidFill>
              </a:rPr>
              <a:t>trained on fair-skinned people</a:t>
            </a:r>
            <a:r>
              <a:rPr lang="en-US" sz="1400" dirty="0" smtClean="0"/>
              <a:t>. They </a:t>
            </a:r>
            <a:r>
              <a:rPr lang="en-US" sz="1400" dirty="0"/>
              <a:t>worked more effectively on male vs. female, and on lighter vs. darker skin. The “</a:t>
            </a:r>
            <a:r>
              <a:rPr lang="en-US" sz="1400" i="1" dirty="0">
                <a:solidFill>
                  <a:srgbClr val="0070C0"/>
                </a:solidFill>
              </a:rPr>
              <a:t>error rates were as low as 1% on males and as high as 35% on dark females</a:t>
            </a:r>
            <a:r>
              <a:rPr lang="en-US" sz="1400" i="1" dirty="0" smtClean="0">
                <a:solidFill>
                  <a:srgbClr val="0070C0"/>
                </a:solidFill>
              </a:rPr>
              <a:t>.</a:t>
            </a:r>
            <a:r>
              <a:rPr lang="en-US" sz="1400" dirty="0" smtClean="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17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weights. It’s called </a:t>
            </a:r>
            <a:r>
              <a:rPr lang="en-US" sz="1600" b="1" dirty="0">
                <a:solidFill>
                  <a:srgbClr val="0070C0"/>
                </a:solidFill>
              </a:rPr>
              <a:t>black-box </a:t>
            </a:r>
            <a:r>
              <a:rPr lang="en-US" sz="1600" b="1" dirty="0" smtClean="0">
                <a:solidFill>
                  <a:srgbClr val="0070C0"/>
                </a:solidFill>
              </a:rPr>
              <a:t>model</a:t>
            </a:r>
            <a:endParaRPr lang="en-US" sz="1600" dirty="0" smtClean="0"/>
          </a:p>
          <a:p>
            <a:pPr>
              <a:buFont typeface="Arial" panose="020B0604020202020204" pitchFamily="34" charset="0"/>
              <a:buChar char="•"/>
            </a:pPr>
            <a:endParaRPr lang="en-US" sz="1600" dirty="0" smtClean="0"/>
          </a:p>
        </p:txBody>
      </p:sp>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smtClean="0"/>
              <a:t>Deep Learning Said OK is OK</a:t>
            </a:r>
            <a:endParaRPr lang="en-US" dirty="0"/>
          </a:p>
        </p:txBody>
      </p:sp>
    </p:spTree>
    <p:extLst>
      <p:ext uri="{BB962C8B-B14F-4D97-AF65-F5344CB8AC3E}">
        <p14:creationId xmlns:p14="http://schemas.microsoft.com/office/powerpoint/2010/main" val="9374763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Hard to explain the decision. Other models (decision trees) is easier to explain and interpret </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117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sp>
        <p:nvSpPr>
          <p:cNvPr id="7" name="Content Placeholder 1"/>
          <p:cNvSpPr txBox="1">
            <a:spLocks/>
          </p:cNvSpPr>
          <p:nvPr/>
        </p:nvSpPr>
        <p:spPr>
          <a:xfrm>
            <a:off x="395536" y="1700808"/>
            <a:ext cx="554461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-&gt; </a:t>
            </a:r>
            <a:r>
              <a:rPr lang="en-US" sz="1800" b="1" dirty="0">
                <a:solidFill>
                  <a:srgbClr val="0070C0"/>
                </a:solidFill>
              </a:rPr>
              <a:t>but tortoise cannot fly </a:t>
            </a:r>
            <a:r>
              <a:rPr lang="en-US" sz="1800" dirty="0"/>
              <a:t>(limitation of the model)</a:t>
            </a:r>
            <a:endParaRPr lang="en-US" sz="1800" dirty="0" smtClean="0"/>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smtClean="0"/>
              <a:t>3 idiots are better than one smart guy</a:t>
            </a:r>
            <a:r>
              <a:rPr lang="en-US" altLang="zh-TW" sz="1800" dirty="0"/>
              <a:t> </a:t>
            </a:r>
            <a:r>
              <a:rPr lang="en-US" altLang="zh-TW" sz="1800" dirty="0" smtClean="0"/>
              <a:t>(</a:t>
            </a:r>
            <a:r>
              <a:rPr lang="zh-TW" altLang="en-US" sz="1800" dirty="0"/>
              <a:t>三個臭皮匠，勝過一個</a:t>
            </a:r>
            <a:r>
              <a:rPr lang="zh-TW" altLang="en-US" sz="1800" dirty="0" smtClean="0"/>
              <a:t>諸葛亮</a:t>
            </a:r>
            <a:r>
              <a:rPr lang="en-US" altLang="zh-TW" sz="1800" dirty="0" smtClean="0"/>
              <a:t>) vs “One vs Ten” (</a:t>
            </a:r>
            <a:r>
              <a:rPr lang="zh-TW" altLang="en-US" sz="1800" dirty="0"/>
              <a:t>一個打十</a:t>
            </a:r>
            <a:r>
              <a:rPr lang="zh-TW" altLang="en-US" sz="1800" dirty="0" smtClean="0"/>
              <a:t>個</a:t>
            </a:r>
            <a:r>
              <a:rPr lang="en-US" altLang="zh-TW" sz="1800" dirty="0" smtClean="0"/>
              <a:t>)</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Biologist </a:t>
            </a:r>
            <a:r>
              <a:rPr lang="en-US" sz="1600" dirty="0"/>
              <a:t>Emerson M. Pugh once said, “If the human brain were so simple that we could understand it, we would be so simple that we couldn’t</a:t>
            </a:r>
            <a:r>
              <a:rPr lang="en-US" sz="1600" dirty="0" smtClean="0"/>
              <a:t>”</a:t>
            </a:r>
            <a:endParaRPr lang="en-US" sz="1600" dirty="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708920"/>
            <a:ext cx="27976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804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and Appendix</a:t>
            </a:r>
            <a:endParaRPr lang="en-US" dirty="0"/>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smtClean="0"/>
              <a:t>Human Programs</a:t>
            </a:r>
            <a:endParaRPr lang="en-US" dirty="0"/>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smtClean="0"/>
              <a:t>Computer Programs</a:t>
            </a:r>
            <a:endParaRPr lang="en-US" dirty="0"/>
          </a:p>
        </p:txBody>
      </p:sp>
    </p:spTree>
    <p:extLst>
      <p:ext uri="{BB962C8B-B14F-4D97-AF65-F5344CB8AC3E}">
        <p14:creationId xmlns:p14="http://schemas.microsoft.com/office/powerpoint/2010/main" val="22142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Algorithms</a:t>
            </a:r>
            <a:endParaRPr lang="en-US" dirty="0"/>
          </a:p>
        </p:txBody>
      </p:sp>
    </p:spTree>
    <p:extLst>
      <p:ext uri="{BB962C8B-B14F-4D97-AF65-F5344CB8AC3E}">
        <p14:creationId xmlns:p14="http://schemas.microsoft.com/office/powerpoint/2010/main" val="7638752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Usages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14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a:t>
            </a:r>
            <a:endParaRPr lang="en-US" dirty="0"/>
          </a:p>
        </p:txBody>
      </p:sp>
      <p:sp>
        <p:nvSpPr>
          <p:cNvPr id="8" name="AutoShape 4" descr="Atari - Solving Games with AI 🤖 (Part 1: Reinforcement Learning) | by Greg  Surma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tari - Solving Games with AI 🤖 (Part 1: Reinforcement Learning) | by Greg  Surma | Mediu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107504" y="1917330"/>
            <a:ext cx="4824535" cy="3815926"/>
            <a:chOff x="1691680" y="1228907"/>
            <a:chExt cx="5190133" cy="4105093"/>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188" y="1524000"/>
              <a:ext cx="461962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507754"/>
              <a:ext cx="1408137" cy="140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228907"/>
              <a:ext cx="2223313" cy="1288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Content Placeholder 1"/>
          <p:cNvSpPr txBox="1">
            <a:spLocks/>
          </p:cNvSpPr>
          <p:nvPr/>
        </p:nvSpPr>
        <p:spPr>
          <a:xfrm>
            <a:off x="4716016" y="1779240"/>
            <a:ext cx="4176464" cy="37379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Just play the game and </a:t>
            </a:r>
            <a:r>
              <a:rPr lang="en-US" sz="1600" b="1" dirty="0" smtClean="0">
                <a:solidFill>
                  <a:srgbClr val="0070C0"/>
                </a:solidFill>
              </a:rPr>
              <a:t>record each frame</a:t>
            </a:r>
            <a:r>
              <a:rPr lang="en-US" sz="1600" dirty="0"/>
              <a:t> </a:t>
            </a:r>
            <a:r>
              <a:rPr lang="en-US" sz="1600" dirty="0" smtClean="0"/>
              <a:t>(state) and action as the input and the corresponding reward as the output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Each frame is just an </a:t>
            </a:r>
            <a:r>
              <a:rPr lang="en-US" sz="1600" b="1" dirty="0" smtClean="0">
                <a:solidFill>
                  <a:srgbClr val="0070C0"/>
                </a:solidFill>
              </a:rPr>
              <a:t>image</a:t>
            </a:r>
            <a:r>
              <a:rPr lang="en-US" sz="1600" dirty="0" smtClean="0">
                <a:solidFill>
                  <a:srgbClr val="0070C0"/>
                </a:solidFill>
              </a:rPr>
              <a:t> </a:t>
            </a:r>
            <a:r>
              <a:rPr lang="en-US" sz="1600" dirty="0" smtClean="0"/>
              <a:t>and hence </a:t>
            </a:r>
            <a:r>
              <a:rPr lang="en-US" sz="1600" b="1" dirty="0" smtClean="0">
                <a:solidFill>
                  <a:srgbClr val="0070C0"/>
                </a:solidFill>
              </a:rPr>
              <a:t>train CNN (Convolutional Neural Network) to </a:t>
            </a:r>
            <a:r>
              <a:rPr lang="en-US" sz="1600" b="1" dirty="0">
                <a:solidFill>
                  <a:srgbClr val="0070C0"/>
                </a:solidFill>
              </a:rPr>
              <a:t>approximate </a:t>
            </a:r>
            <a:r>
              <a:rPr lang="en-US" sz="1600" dirty="0"/>
              <a:t>the </a:t>
            </a:r>
            <a:r>
              <a:rPr lang="en-US" sz="1600" dirty="0" smtClean="0"/>
              <a:t>input images (states and actions) to the output rewards relationships</a:t>
            </a:r>
          </a:p>
          <a:p>
            <a:pPr>
              <a:buFont typeface="Arial" panose="020B0604020202020204" pitchFamily="34" charset="0"/>
              <a:buChar char="•"/>
            </a:pPr>
            <a:endParaRPr lang="en-US" sz="1600" dirty="0"/>
          </a:p>
          <a:p>
            <a:pPr indent="-285750">
              <a:buFont typeface="Arial" panose="020B0604020202020204" pitchFamily="34" charset="0"/>
              <a:buChar char="•"/>
            </a:pPr>
            <a:r>
              <a:rPr lang="en-US" sz="1600" dirty="0" smtClean="0"/>
              <a:t>Supervised </a:t>
            </a:r>
            <a:r>
              <a:rPr lang="en-US" sz="1600" dirty="0"/>
              <a:t>Learning learns </a:t>
            </a:r>
            <a:r>
              <a:rPr lang="en-US" sz="1600" dirty="0" smtClean="0"/>
              <a:t>Relationship (Classification / Regression</a:t>
            </a:r>
            <a:r>
              <a:rPr lang="en-US" sz="1600" dirty="0"/>
              <a:t>); </a:t>
            </a:r>
            <a:r>
              <a:rPr lang="en-US" sz="1600" b="1" dirty="0">
                <a:solidFill>
                  <a:srgbClr val="0070C0"/>
                </a:solidFill>
              </a:rPr>
              <a:t>RL learns </a:t>
            </a:r>
            <a:r>
              <a:rPr lang="en-US" sz="1600" b="1" dirty="0" smtClean="0">
                <a:solidFill>
                  <a:srgbClr val="0070C0"/>
                </a:solidFill>
              </a:rPr>
              <a:t>Policy </a:t>
            </a:r>
            <a:r>
              <a:rPr lang="en-US" sz="1600" b="1" dirty="0">
                <a:solidFill>
                  <a:srgbClr val="0070C0"/>
                </a:solidFill>
              </a:rPr>
              <a:t>(Strategy)</a:t>
            </a:r>
          </a:p>
          <a:p>
            <a:pPr marL="57150" indent="0"/>
            <a:endParaRPr lang="en-US" sz="1600" dirty="0"/>
          </a:p>
          <a:p>
            <a:pPr marL="457200" lvl="1" indent="0">
              <a:buNone/>
            </a:pPr>
            <a:endParaRPr lang="en-US" sz="1600" dirty="0" smtClean="0"/>
          </a:p>
        </p:txBody>
      </p:sp>
      <p:sp>
        <p:nvSpPr>
          <p:cNvPr id="11" name="TextBox 10"/>
          <p:cNvSpPr txBox="1"/>
          <p:nvPr/>
        </p:nvSpPr>
        <p:spPr>
          <a:xfrm>
            <a:off x="251520" y="5805264"/>
            <a:ext cx="8568952" cy="338554"/>
          </a:xfrm>
          <a:prstGeom prst="rect">
            <a:avLst/>
          </a:prstGeom>
          <a:noFill/>
        </p:spPr>
        <p:txBody>
          <a:bodyPr wrap="square" rtlCol="0">
            <a:spAutoFit/>
          </a:bodyPr>
          <a:lstStyle/>
          <a:p>
            <a:r>
              <a:rPr lang="en-US" sz="1600" b="1" dirty="0"/>
              <a:t>Key Idea</a:t>
            </a:r>
            <a:r>
              <a:rPr lang="en-US" sz="1600" dirty="0"/>
              <a:t>: Deep Learning + Reinforcement Learning = Deep </a:t>
            </a:r>
            <a:r>
              <a:rPr lang="en-US" sz="1600" dirty="0" smtClean="0"/>
              <a:t>Reinforcement Learning</a:t>
            </a:r>
            <a:endParaRPr lang="en-US" sz="1600" dirty="0"/>
          </a:p>
        </p:txBody>
      </p:sp>
    </p:spTree>
    <p:extLst>
      <p:ext uri="{BB962C8B-B14F-4D97-AF65-F5344CB8AC3E}">
        <p14:creationId xmlns:p14="http://schemas.microsoft.com/office/powerpoint/2010/main" val="302685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931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9790138"/>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24136"/>
                <a:gridCol w="3456384"/>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2852936"/>
            <a:ext cx="3828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733256"/>
            <a:ext cx="44386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811" y="5949280"/>
            <a:ext cx="17621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1548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907273840"/>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96144"/>
                <a:gridCol w="3384376"/>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733256"/>
            <a:ext cx="4362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027" y="2842839"/>
            <a:ext cx="3863725" cy="263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85470"/>
            <a:ext cx="1733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3955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 y="2610998"/>
            <a:ext cx="5317650" cy="37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56806176"/>
              </p:ext>
            </p:extLst>
          </p:nvPr>
        </p:nvGraphicFramePr>
        <p:xfrm>
          <a:off x="827584" y="1628800"/>
          <a:ext cx="7848872" cy="1036320"/>
        </p:xfrm>
        <a:graphic>
          <a:graphicData uri="http://schemas.openxmlformats.org/drawingml/2006/table">
            <a:tbl>
              <a:tblPr firstRow="1" bandRow="1">
                <a:tableStyleId>{5C22544A-7EE6-4342-B048-85BDC9FD1C3A}</a:tableStyleId>
              </a:tblPr>
              <a:tblGrid>
                <a:gridCol w="1224136"/>
                <a:gridCol w="1368152"/>
                <a:gridCol w="1224136"/>
                <a:gridCol w="4032448"/>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bl>
          </a:graphicData>
        </a:graphic>
      </p:graphicFrame>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41177"/>
          <a:stretch/>
        </p:blipFill>
        <p:spPr bwMode="auto">
          <a:xfrm>
            <a:off x="6120095" y="4149080"/>
            <a:ext cx="1764273" cy="44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0339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2281042"/>
              </p:ext>
            </p:extLst>
          </p:nvPr>
        </p:nvGraphicFramePr>
        <p:xfrm>
          <a:off x="539552" y="1700808"/>
          <a:ext cx="8280920" cy="1656184"/>
        </p:xfrm>
        <a:graphic>
          <a:graphicData uri="http://schemas.openxmlformats.org/drawingml/2006/table">
            <a:tbl>
              <a:tblPr firstRow="1" bandRow="1">
                <a:tableStyleId>{5C22544A-7EE6-4342-B048-85BDC9FD1C3A}</a:tableStyleId>
              </a:tblPr>
              <a:tblGrid>
                <a:gridCol w="1512168"/>
                <a:gridCol w="1224136"/>
                <a:gridCol w="1368152"/>
                <a:gridCol w="4176464"/>
              </a:tblGrid>
              <a:tr h="477007">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273928">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r h="477007">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r h="315064">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6" name="Picture 5"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9336" r="19374" b="12489"/>
          <a:stretch/>
        </p:blipFill>
        <p:spPr>
          <a:xfrm>
            <a:off x="1331640" y="3451819"/>
            <a:ext cx="6264696" cy="2857501"/>
          </a:xfrm>
          <a:prstGeom prst="rect">
            <a:avLst/>
          </a:prstGeom>
        </p:spPr>
      </p:pic>
    </p:spTree>
    <p:extLst>
      <p:ext uri="{BB962C8B-B14F-4D97-AF65-F5344CB8AC3E}">
        <p14:creationId xmlns:p14="http://schemas.microsoft.com/office/powerpoint/2010/main" val="6951216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19926876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a:t>
            </a:r>
            <a:r>
              <a:rPr lang="en-US" sz="1600" b="1" dirty="0" smtClean="0">
                <a:solidFill>
                  <a:srgbClr val="0070C0"/>
                </a:solidFill>
              </a:rPr>
              <a:t>Great </a:t>
            </a:r>
            <a:r>
              <a:rPr lang="en-US" sz="1600" b="1" dirty="0">
                <a:solidFill>
                  <a:srgbClr val="0070C0"/>
                </a:solidFill>
              </a:rPr>
              <a:t>power comes great </a:t>
            </a:r>
            <a:r>
              <a:rPr lang="en-US" sz="1600" b="1" dirty="0" smtClean="0">
                <a:solidFill>
                  <a:srgbClr val="0070C0"/>
                </a:solidFill>
              </a:rPr>
              <a:t>responsibility…….</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1984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12433751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6780516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4042148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a:t>
            </a:r>
            <a:r>
              <a:rPr lang="en-US" dirty="0" smtClean="0"/>
              <a:t>Learning</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22" y="2204864"/>
            <a:ext cx="7694686" cy="3670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0354" y="5962997"/>
            <a:ext cx="6345088" cy="338554"/>
          </a:xfrm>
          <a:prstGeom prst="rect">
            <a:avLst/>
          </a:prstGeom>
          <a:noFill/>
        </p:spPr>
        <p:txBody>
          <a:bodyPr wrap="square" rtlCol="0">
            <a:spAutoFit/>
          </a:bodyPr>
          <a:lstStyle/>
          <a:p>
            <a:r>
              <a:rPr lang="en-US" sz="1600" b="1" dirty="0"/>
              <a:t>Source</a:t>
            </a:r>
            <a:r>
              <a:rPr lang="en-US" sz="1600" dirty="0"/>
              <a:t>: </a:t>
            </a:r>
            <a:r>
              <a:rPr lang="en-US" sz="1600" dirty="0">
                <a:hlinkClick r:id="rId3"/>
              </a:rPr>
              <a:t>A Survey of Deep Reinforcement Learning in </a:t>
            </a:r>
            <a:r>
              <a:rPr lang="en-US" sz="1600" dirty="0" smtClean="0">
                <a:hlinkClick r:id="rId3"/>
              </a:rPr>
              <a:t>Video Games</a:t>
            </a:r>
            <a:endParaRPr lang="en-US" sz="1600" dirty="0"/>
          </a:p>
        </p:txBody>
      </p:sp>
      <p:sp>
        <p:nvSpPr>
          <p:cNvPr id="6" name="TextBox 5"/>
          <p:cNvSpPr txBox="1"/>
          <p:nvPr/>
        </p:nvSpPr>
        <p:spPr>
          <a:xfrm>
            <a:off x="251520" y="1692097"/>
            <a:ext cx="8464818" cy="646331"/>
          </a:xfrm>
          <a:prstGeom prst="rect">
            <a:avLst/>
          </a:prstGeom>
          <a:noFill/>
        </p:spPr>
        <p:txBody>
          <a:bodyPr wrap="none" rtlCol="0">
            <a:spAutoFit/>
          </a:bodyPr>
          <a:lstStyle/>
          <a:p>
            <a:r>
              <a:rPr lang="en-US" sz="1800" dirty="0"/>
              <a:t>This method is very </a:t>
            </a:r>
            <a:r>
              <a:rPr lang="en-US" sz="1800" b="1" dirty="0">
                <a:solidFill>
                  <a:srgbClr val="0070C0"/>
                </a:solidFill>
              </a:rPr>
              <a:t>generic</a:t>
            </a:r>
            <a:r>
              <a:rPr lang="en-US" sz="1800" dirty="0">
                <a:solidFill>
                  <a:srgbClr val="0070C0"/>
                </a:solidFill>
              </a:rPr>
              <a:t> </a:t>
            </a:r>
            <a:r>
              <a:rPr lang="en-US" sz="1800" dirty="0"/>
              <a:t>and can apply to many different </a:t>
            </a:r>
            <a:r>
              <a:rPr lang="en-US" sz="1800" dirty="0" smtClean="0"/>
              <a:t>games: </a:t>
            </a:r>
            <a:r>
              <a:rPr lang="en-US" sz="1800" dirty="0" smtClean="0">
                <a:hlinkClick r:id="rId4"/>
              </a:rPr>
              <a:t>Code Demo</a:t>
            </a:r>
            <a:endParaRPr lang="en-US" sz="1800" dirty="0"/>
          </a:p>
          <a:p>
            <a:endParaRPr lang="en-US" sz="1800" dirty="0"/>
          </a:p>
        </p:txBody>
      </p:sp>
    </p:spTree>
    <p:extLst>
      <p:ext uri="{BB962C8B-B14F-4D97-AF65-F5344CB8AC3E}">
        <p14:creationId xmlns:p14="http://schemas.microsoft.com/office/powerpoint/2010/main" val="18653818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Tree>
    <p:extLst>
      <p:ext uri="{BB962C8B-B14F-4D97-AF65-F5344CB8AC3E}">
        <p14:creationId xmlns:p14="http://schemas.microsoft.com/office/powerpoint/2010/main" val="526167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 on Trading</a:t>
            </a:r>
            <a:endParaRPr lang="en-US" dirty="0"/>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72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JP Morgan LOXM</a:t>
            </a:r>
            <a:endParaRPr lang="en-US" sz="1600" dirty="0" smtClean="0"/>
          </a:p>
          <a:p>
            <a:pPr marL="0" indent="0"/>
            <a:r>
              <a:rPr lang="en-US" sz="1600" dirty="0" smtClean="0"/>
              <a:t>Learns </a:t>
            </a:r>
            <a:r>
              <a:rPr lang="en-US" sz="1600" dirty="0"/>
              <a:t>to perform the best action </a:t>
            </a:r>
            <a:r>
              <a:rPr lang="en-US" sz="1600" dirty="0" smtClean="0"/>
              <a:t>(choose </a:t>
            </a:r>
            <a:r>
              <a:rPr lang="en-US" sz="1600" b="1" dirty="0">
                <a:solidFill>
                  <a:srgbClr val="0070C0"/>
                </a:solidFill>
              </a:rPr>
              <a:t>optimal price, duration and order size </a:t>
            </a:r>
            <a:r>
              <a:rPr lang="en-US" sz="1600" dirty="0"/>
              <a:t>) based on market conditions</a:t>
            </a:r>
            <a:endParaRPr lang="en-US" sz="1600" b="1" dirty="0" smtClean="0"/>
          </a:p>
          <a:p>
            <a:pPr marL="0" indent="0"/>
            <a:endParaRPr lang="en-US" sz="1600" b="1" dirty="0"/>
          </a:p>
          <a:p>
            <a:pPr marL="0" indent="0"/>
            <a:r>
              <a:rPr lang="en-US" sz="1600" b="1" u="sng" dirty="0" smtClean="0"/>
              <a:t>State</a:t>
            </a:r>
            <a:r>
              <a:rPr lang="en-US" sz="1600" b="1" dirty="0" smtClean="0"/>
              <a:t>: </a:t>
            </a:r>
            <a:r>
              <a:rPr lang="en-US" sz="1600" dirty="0" smtClean="0"/>
              <a:t>price </a:t>
            </a:r>
            <a:r>
              <a:rPr lang="en-US" sz="1600" dirty="0"/>
              <a:t>series, </a:t>
            </a:r>
            <a:r>
              <a:rPr lang="en-US" sz="1600" dirty="0" smtClean="0"/>
              <a:t>spread </a:t>
            </a:r>
            <a:r>
              <a:rPr lang="en-US" sz="1600" dirty="0"/>
              <a:t>cost, fill probability, size placed, </a:t>
            </a:r>
            <a:r>
              <a:rPr lang="en-US" sz="1600" dirty="0" smtClean="0"/>
              <a:t>elapsed </a:t>
            </a:r>
            <a:r>
              <a:rPr lang="en-US" sz="1600" dirty="0"/>
              <a:t>time, %</a:t>
            </a:r>
            <a:r>
              <a:rPr lang="en-US" sz="1600" dirty="0" smtClean="0"/>
              <a:t>progress</a:t>
            </a:r>
          </a:p>
          <a:p>
            <a:pPr marL="0" indent="0"/>
            <a:endParaRPr lang="en-US" sz="1600" b="1" dirty="0" smtClean="0"/>
          </a:p>
          <a:p>
            <a:pPr marL="0" indent="0"/>
            <a:r>
              <a:rPr lang="en-US" sz="1600" b="1" u="sng" dirty="0" smtClean="0"/>
              <a:t>Rewards</a:t>
            </a:r>
            <a:r>
              <a:rPr lang="en-US" sz="1600" b="1" dirty="0" smtClean="0"/>
              <a:t>:</a:t>
            </a:r>
            <a:r>
              <a:rPr lang="en-US" sz="1600" dirty="0"/>
              <a:t> </a:t>
            </a:r>
            <a:r>
              <a:rPr lang="en-US" sz="1600" dirty="0" smtClean="0"/>
              <a:t>immediate </a:t>
            </a:r>
            <a:r>
              <a:rPr lang="en-US" sz="1600" dirty="0"/>
              <a:t>rewards </a:t>
            </a:r>
            <a:r>
              <a:rPr lang="en-US" sz="1600" dirty="0" smtClean="0"/>
              <a:t>(price spread) </a:t>
            </a:r>
            <a:r>
              <a:rPr lang="en-US" sz="1600" dirty="0"/>
              <a:t>and terminal </a:t>
            </a:r>
            <a:r>
              <a:rPr lang="en-US" sz="1600" dirty="0" smtClean="0"/>
              <a:t>(end </a:t>
            </a:r>
            <a:r>
              <a:rPr lang="en-US" sz="1600" dirty="0"/>
              <a:t>of </a:t>
            </a:r>
            <a:r>
              <a:rPr lang="en-US" sz="1600" dirty="0" smtClean="0"/>
              <a:t>episode) </a:t>
            </a:r>
            <a:r>
              <a:rPr lang="en-US" sz="1600" dirty="0"/>
              <a:t>rewards like completion, order duration and market penalties </a:t>
            </a:r>
            <a:r>
              <a:rPr lang="en-US" sz="1600" dirty="0" smtClean="0"/>
              <a:t>(negative </a:t>
            </a:r>
            <a:r>
              <a:rPr lang="en-US" sz="1600" dirty="0"/>
              <a:t>rewards that punish the </a:t>
            </a:r>
            <a:r>
              <a:rPr lang="en-US" sz="1600" dirty="0" smtClean="0"/>
              <a:t>agent)</a:t>
            </a:r>
            <a:endParaRPr lang="en-US" sz="1600" dirty="0"/>
          </a:p>
          <a:p>
            <a:pPr marL="57150" indent="0"/>
            <a:endParaRPr lang="en-US" sz="1600" dirty="0" smtClean="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910621"/>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17810</TotalTime>
  <Words>3809</Words>
  <Application>Microsoft Office PowerPoint</Application>
  <PresentationFormat>On-screen Show (4:3)</PresentationFormat>
  <Paragraphs>488</Paragraphs>
  <Slides>70</Slides>
  <Notes>1</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PowerPoint Template-CBF</vt:lpstr>
      <vt:lpstr>Big Data, AI, Machine Learning, Investment and Algo Trading</vt:lpstr>
      <vt:lpstr>AlphaGo</vt:lpstr>
      <vt:lpstr>AlphaGo</vt:lpstr>
      <vt:lpstr>Reinforcement Learning</vt:lpstr>
      <vt:lpstr>Reinforcement Learning</vt:lpstr>
      <vt:lpstr>Deep Reinforcement Learning</vt:lpstr>
      <vt:lpstr>Deep Reinforcement Learning</vt:lpstr>
      <vt:lpstr>Deep Reinforcement Learning on Trading</vt:lpstr>
      <vt:lpstr>Deep Reinforcement Learning on Trading</vt:lpstr>
      <vt:lpstr>Deep Reinforcement Learning on Trading</vt:lpstr>
      <vt:lpstr>Roles of Humans and Machines</vt:lpstr>
      <vt:lpstr>Trading Strategies - Background </vt:lpstr>
      <vt:lpstr>Trading Strategies - Biz </vt:lpstr>
      <vt:lpstr>Trading Strategies – Fee Structure</vt:lpstr>
      <vt:lpstr>Trading Strategies – Fee Structure</vt:lpstr>
      <vt:lpstr>Trading Strategies - Risk Management</vt:lpstr>
      <vt:lpstr>Trading Strategies – Supervised Learning </vt:lpstr>
      <vt:lpstr>Trading Strategies – Reinforcement Learning</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Challenges in Trading &amp; Investment</vt:lpstr>
      <vt:lpstr>Challenges – Data Cost</vt:lpstr>
      <vt:lpstr>Challenges – Transaction Cost</vt:lpstr>
      <vt:lpstr>Challenges – Infrastructure Cost</vt:lpstr>
      <vt:lpstr>Challenges – Scale</vt:lpstr>
      <vt:lpstr>Challenges – Data Source</vt:lpstr>
      <vt:lpstr>Challenges – Feature Engineering</vt:lpstr>
      <vt:lpstr>Challenges – Correlation vs Causality</vt:lpstr>
      <vt:lpstr>Challenges - Overfitting</vt:lpstr>
      <vt:lpstr>Challenges - Regime Switching</vt:lpstr>
      <vt:lpstr>Challenges – Complexities</vt:lpstr>
      <vt:lpstr>Challenges – Domain Knowledge</vt:lpstr>
      <vt:lpstr>PowerPoint Presentation</vt:lpstr>
      <vt:lpstr>Challenges - Psychological </vt:lpstr>
      <vt:lpstr>Challenges – False Belief</vt:lpstr>
      <vt:lpstr>Challenges - Summary</vt:lpstr>
      <vt:lpstr>Thoughts and Discussions</vt:lpstr>
      <vt:lpstr>Expert Thoughts on Algo Trading and AI</vt:lpstr>
      <vt:lpstr>My Thoughts on Algo Trading and AI</vt:lpstr>
      <vt:lpstr>My Thoughts on Algo Trading and AI</vt:lpstr>
      <vt:lpstr>My Thoughts on Algo Trading and AI</vt:lpstr>
      <vt:lpstr>Limitation of Deep Learning</vt:lpstr>
      <vt:lpstr>Limitation of Deep Learning</vt:lpstr>
      <vt:lpstr>Limitation of Deep Learning</vt:lpstr>
      <vt:lpstr>Deep Learning requires many Data </vt:lpstr>
      <vt:lpstr>Data labelling – Telsa Self Driving Car</vt:lpstr>
      <vt:lpstr>Data labelling – Telsa Self Driving Car</vt:lpstr>
      <vt:lpstr>Data labelling – Telsa Self Driving Car</vt:lpstr>
      <vt:lpstr>Data labelling – Other Data Bias Examples</vt:lpstr>
      <vt:lpstr>Deep Learning is a Black-Box</vt:lpstr>
      <vt:lpstr>Deep Learning is a Black-Box</vt:lpstr>
      <vt:lpstr>My Thoughts on AI</vt:lpstr>
      <vt:lpstr>Summary and Appendix</vt:lpstr>
      <vt:lpstr>Summary of the Algorithms</vt:lpstr>
      <vt:lpstr>Summary of the Usages</vt:lpstr>
      <vt:lpstr>Machine Learning – Over fit / Under fit</vt:lpstr>
      <vt:lpstr>Machine Learning – Over fit / Under fit</vt:lpstr>
      <vt:lpstr>Machine Learning – Over fit / Under fit</vt:lpstr>
      <vt:lpstr>Machine Learning – Over fit / Under fit</vt:lpstr>
      <vt:lpstr>Machine Learning – Over fit / Under fit</vt:lpstr>
      <vt:lpstr>Deep Learning vs Other Machine Learning</vt:lpstr>
      <vt:lpstr>Deep Learning vs Other Machine Learning</vt:lpstr>
      <vt:lpstr>Trading Strategies - Workflow</vt:lpstr>
      <vt:lpstr>Trading Strategies - Workflow</vt:lpstr>
      <vt:lpstr>Trading Strategies - Workflow</vt:lpstr>
      <vt:lpstr>Trading Strategies - Workflow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160</cp:revision>
  <cp:lastPrinted>2013-10-02T07:30:28Z</cp:lastPrinted>
  <dcterms:created xsi:type="dcterms:W3CDTF">2018-01-14T13:40:03Z</dcterms:created>
  <dcterms:modified xsi:type="dcterms:W3CDTF">2021-02-07T00:07:35Z</dcterms:modified>
</cp:coreProperties>
</file>